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2" r:id="rId5"/>
    <p:sldId id="260" r:id="rId6"/>
    <p:sldId id="261" r:id="rId7"/>
    <p:sldId id="263" r:id="rId8"/>
    <p:sldId id="264" r:id="rId9"/>
    <p:sldId id="265" r:id="rId10"/>
    <p:sldId id="268" r:id="rId11"/>
    <p:sldId id="266" r:id="rId12"/>
    <p:sldId id="267"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98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E29-4502-BD4D-04AA3F47B516}"/>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E29-4502-BD4D-04AA3F47B516}"/>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8E29-4502-BD4D-04AA3F47B516}"/>
            </c:ext>
          </c:extLst>
        </c:ser>
        <c:dLbls>
          <c:showLegendKey val="0"/>
          <c:showVal val="0"/>
          <c:showCatName val="0"/>
          <c:showSerName val="0"/>
          <c:showPercent val="0"/>
          <c:showBubbleSize val="0"/>
        </c:dLbls>
        <c:gapWidth val="219"/>
        <c:overlap val="-27"/>
        <c:axId val="215950784"/>
        <c:axId val="215951176"/>
      </c:barChart>
      <c:catAx>
        <c:axId val="215950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5951176"/>
        <c:crosses val="autoZero"/>
        <c:auto val="1"/>
        <c:lblAlgn val="ctr"/>
        <c:lblOffset val="100"/>
        <c:noMultiLvlLbl val="0"/>
      </c:catAx>
      <c:valAx>
        <c:axId val="215951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59507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0E5370E0-6559-4747-BAEA-91E6163CE49F}" type="datetimeFigureOut">
              <a:rPr lang="en-GB" smtClean="0"/>
              <a:t>31/07/2020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13B099-94D3-4A36-9D52-32F88B1C4C2C}" type="slidenum">
              <a:rPr lang="en-GB" smtClean="0"/>
              <a:t>‹#›</a:t>
            </a:fld>
            <a:endParaRPr lang="en-GB"/>
          </a:p>
        </p:txBody>
      </p:sp>
    </p:spTree>
    <p:extLst>
      <p:ext uri="{BB962C8B-B14F-4D97-AF65-F5344CB8AC3E}">
        <p14:creationId xmlns:p14="http://schemas.microsoft.com/office/powerpoint/2010/main" val="3331260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E5370E0-6559-4747-BAEA-91E6163CE49F}" type="datetimeFigureOut">
              <a:rPr lang="en-GB" smtClean="0"/>
              <a:t>31/07/2020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13B099-94D3-4A36-9D52-32F88B1C4C2C}" type="slidenum">
              <a:rPr lang="en-GB" smtClean="0"/>
              <a:t>‹#›</a:t>
            </a:fld>
            <a:endParaRPr lang="en-GB"/>
          </a:p>
        </p:txBody>
      </p:sp>
    </p:spTree>
    <p:extLst>
      <p:ext uri="{BB962C8B-B14F-4D97-AF65-F5344CB8AC3E}">
        <p14:creationId xmlns:p14="http://schemas.microsoft.com/office/powerpoint/2010/main" val="4003330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E5370E0-6559-4747-BAEA-91E6163CE49F}" type="datetimeFigureOut">
              <a:rPr lang="en-GB" smtClean="0"/>
              <a:t>31/07/2020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13B099-94D3-4A36-9D52-32F88B1C4C2C}" type="slidenum">
              <a:rPr lang="en-GB" smtClean="0"/>
              <a:t>‹#›</a:t>
            </a:fld>
            <a:endParaRPr lang="en-GB"/>
          </a:p>
        </p:txBody>
      </p:sp>
    </p:spTree>
    <p:extLst>
      <p:ext uri="{BB962C8B-B14F-4D97-AF65-F5344CB8AC3E}">
        <p14:creationId xmlns:p14="http://schemas.microsoft.com/office/powerpoint/2010/main" val="3707491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E5370E0-6559-4747-BAEA-91E6163CE49F}" type="datetimeFigureOut">
              <a:rPr lang="en-GB" smtClean="0"/>
              <a:t>31/07/2020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13B099-94D3-4A36-9D52-32F88B1C4C2C}" type="slidenum">
              <a:rPr lang="en-GB" smtClean="0"/>
              <a:t>‹#›</a:t>
            </a:fld>
            <a:endParaRPr lang="en-GB"/>
          </a:p>
        </p:txBody>
      </p:sp>
    </p:spTree>
    <p:extLst>
      <p:ext uri="{BB962C8B-B14F-4D97-AF65-F5344CB8AC3E}">
        <p14:creationId xmlns:p14="http://schemas.microsoft.com/office/powerpoint/2010/main" val="2201397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5370E0-6559-4747-BAEA-91E6163CE49F}" type="datetimeFigureOut">
              <a:rPr lang="en-GB" smtClean="0"/>
              <a:t>31/07/2020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C13B099-94D3-4A36-9D52-32F88B1C4C2C}" type="slidenum">
              <a:rPr lang="en-GB" smtClean="0"/>
              <a:t>‹#›</a:t>
            </a:fld>
            <a:endParaRPr lang="en-GB"/>
          </a:p>
        </p:txBody>
      </p:sp>
    </p:spTree>
    <p:extLst>
      <p:ext uri="{BB962C8B-B14F-4D97-AF65-F5344CB8AC3E}">
        <p14:creationId xmlns:p14="http://schemas.microsoft.com/office/powerpoint/2010/main" val="1025899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0E5370E0-6559-4747-BAEA-91E6163CE49F}" type="datetimeFigureOut">
              <a:rPr lang="en-GB" smtClean="0"/>
              <a:t>31/07/2020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C13B099-94D3-4A36-9D52-32F88B1C4C2C}" type="slidenum">
              <a:rPr lang="en-GB" smtClean="0"/>
              <a:t>‹#›</a:t>
            </a:fld>
            <a:endParaRPr lang="en-GB"/>
          </a:p>
        </p:txBody>
      </p:sp>
    </p:spTree>
    <p:extLst>
      <p:ext uri="{BB962C8B-B14F-4D97-AF65-F5344CB8AC3E}">
        <p14:creationId xmlns:p14="http://schemas.microsoft.com/office/powerpoint/2010/main" val="929048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0E5370E0-6559-4747-BAEA-91E6163CE49F}" type="datetimeFigureOut">
              <a:rPr lang="en-GB" smtClean="0"/>
              <a:t>31/07/2020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C13B099-94D3-4A36-9D52-32F88B1C4C2C}" type="slidenum">
              <a:rPr lang="en-GB" smtClean="0"/>
              <a:t>‹#›</a:t>
            </a:fld>
            <a:endParaRPr lang="en-GB"/>
          </a:p>
        </p:txBody>
      </p:sp>
    </p:spTree>
    <p:extLst>
      <p:ext uri="{BB962C8B-B14F-4D97-AF65-F5344CB8AC3E}">
        <p14:creationId xmlns:p14="http://schemas.microsoft.com/office/powerpoint/2010/main" val="3853349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0E5370E0-6559-4747-BAEA-91E6163CE49F}" type="datetimeFigureOut">
              <a:rPr lang="en-GB" smtClean="0"/>
              <a:t>31/07/2020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C13B099-94D3-4A36-9D52-32F88B1C4C2C}" type="slidenum">
              <a:rPr lang="en-GB" smtClean="0"/>
              <a:t>‹#›</a:t>
            </a:fld>
            <a:endParaRPr lang="en-GB"/>
          </a:p>
        </p:txBody>
      </p:sp>
    </p:spTree>
    <p:extLst>
      <p:ext uri="{BB962C8B-B14F-4D97-AF65-F5344CB8AC3E}">
        <p14:creationId xmlns:p14="http://schemas.microsoft.com/office/powerpoint/2010/main" val="2512988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5370E0-6559-4747-BAEA-91E6163CE49F}" type="datetimeFigureOut">
              <a:rPr lang="en-GB" smtClean="0"/>
              <a:t>31/07/2020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C13B099-94D3-4A36-9D52-32F88B1C4C2C}" type="slidenum">
              <a:rPr lang="en-GB" smtClean="0"/>
              <a:t>‹#›</a:t>
            </a:fld>
            <a:endParaRPr lang="en-GB"/>
          </a:p>
        </p:txBody>
      </p:sp>
    </p:spTree>
    <p:extLst>
      <p:ext uri="{BB962C8B-B14F-4D97-AF65-F5344CB8AC3E}">
        <p14:creationId xmlns:p14="http://schemas.microsoft.com/office/powerpoint/2010/main" val="1142892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5370E0-6559-4747-BAEA-91E6163CE49F}" type="datetimeFigureOut">
              <a:rPr lang="en-GB" smtClean="0"/>
              <a:t>31/07/2020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C13B099-94D3-4A36-9D52-32F88B1C4C2C}" type="slidenum">
              <a:rPr lang="en-GB" smtClean="0"/>
              <a:t>‹#›</a:t>
            </a:fld>
            <a:endParaRPr lang="en-GB"/>
          </a:p>
        </p:txBody>
      </p:sp>
    </p:spTree>
    <p:extLst>
      <p:ext uri="{BB962C8B-B14F-4D97-AF65-F5344CB8AC3E}">
        <p14:creationId xmlns:p14="http://schemas.microsoft.com/office/powerpoint/2010/main" val="1388911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5370E0-6559-4747-BAEA-91E6163CE49F}" type="datetimeFigureOut">
              <a:rPr lang="en-GB" smtClean="0"/>
              <a:t>31/07/2020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C13B099-94D3-4A36-9D52-32F88B1C4C2C}" type="slidenum">
              <a:rPr lang="en-GB" smtClean="0"/>
              <a:t>‹#›</a:t>
            </a:fld>
            <a:endParaRPr lang="en-GB"/>
          </a:p>
        </p:txBody>
      </p:sp>
    </p:spTree>
    <p:extLst>
      <p:ext uri="{BB962C8B-B14F-4D97-AF65-F5344CB8AC3E}">
        <p14:creationId xmlns:p14="http://schemas.microsoft.com/office/powerpoint/2010/main" val="763728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5370E0-6559-4747-BAEA-91E6163CE49F}" type="datetimeFigureOut">
              <a:rPr lang="en-GB" smtClean="0"/>
              <a:t>31/07/2020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13B099-94D3-4A36-9D52-32F88B1C4C2C}" type="slidenum">
              <a:rPr lang="en-GB" smtClean="0"/>
              <a:t>‹#›</a:t>
            </a:fld>
            <a:endParaRPr lang="en-GB"/>
          </a:p>
        </p:txBody>
      </p:sp>
    </p:spTree>
    <p:extLst>
      <p:ext uri="{BB962C8B-B14F-4D97-AF65-F5344CB8AC3E}">
        <p14:creationId xmlns:p14="http://schemas.microsoft.com/office/powerpoint/2010/main" val="117961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image" Target="../media/image39.jp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microsoft.com/office/2007/relationships/hdphoto" Target="../media/hdphoto2.wdp"/><Relationship Id="rId12" Type="http://schemas.openxmlformats.org/officeDocument/2006/relationships/image" Target="../media/image20.png"/><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9.png"/><Relationship Id="rId5" Type="http://schemas.openxmlformats.org/officeDocument/2006/relationships/image" Target="../media/image15.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1.wdp"/><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1999" cy="6858000"/>
          </a:xfrm>
        </p:spPr>
      </p:pic>
      <p:sp>
        <p:nvSpPr>
          <p:cNvPr id="5" name="TextBox 4"/>
          <p:cNvSpPr txBox="1"/>
          <p:nvPr/>
        </p:nvSpPr>
        <p:spPr>
          <a:xfrm>
            <a:off x="838200" y="2238233"/>
            <a:ext cx="11353800" cy="1569660"/>
          </a:xfrm>
          <a:prstGeom prst="rect">
            <a:avLst/>
          </a:prstGeom>
          <a:noFill/>
        </p:spPr>
        <p:txBody>
          <a:bodyPr wrap="square" rtlCol="0">
            <a:spAutoFit/>
          </a:bodyPr>
          <a:lstStyle/>
          <a:p>
            <a:r>
              <a:rPr lang="en-US" sz="7200" dirty="0"/>
              <a:t>               </a:t>
            </a:r>
            <a:r>
              <a:rPr lang="en-US" sz="7200" dirty="0">
                <a:solidFill>
                  <a:schemeClr val="bg1"/>
                </a:solidFill>
              </a:rPr>
              <a:t>SMART STREET LIGHT</a:t>
            </a:r>
          </a:p>
          <a:p>
            <a:r>
              <a:rPr lang="en-US" sz="2400" dirty="0">
                <a:solidFill>
                  <a:schemeClr val="bg1"/>
                </a:solidFill>
              </a:rPr>
              <a:t>                                                                                                                              </a:t>
            </a:r>
            <a:endParaRPr lang="en-GB" sz="2400" dirty="0">
              <a:solidFill>
                <a:schemeClr val="bg1"/>
              </a:solidFill>
            </a:endParaRPr>
          </a:p>
        </p:txBody>
      </p:sp>
    </p:spTree>
    <p:extLst>
      <p:ext uri="{BB962C8B-B14F-4D97-AF65-F5344CB8AC3E}">
        <p14:creationId xmlns:p14="http://schemas.microsoft.com/office/powerpoint/2010/main" val="39404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Content Placeholder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16955"/>
            <a:ext cx="12192000" cy="6874955"/>
          </a:xfrm>
          <a:prstGeom prst="rect">
            <a:avLst/>
          </a:prstGeom>
        </p:spPr>
      </p:pic>
      <p:sp>
        <p:nvSpPr>
          <p:cNvPr id="6" name="TextBox 5"/>
          <p:cNvSpPr txBox="1"/>
          <p:nvPr/>
        </p:nvSpPr>
        <p:spPr>
          <a:xfrm>
            <a:off x="0" y="-16955"/>
            <a:ext cx="12192000" cy="9140964"/>
          </a:xfrm>
          <a:prstGeom prst="rect">
            <a:avLst/>
          </a:prstGeom>
          <a:noFill/>
        </p:spPr>
        <p:txBody>
          <a:bodyPr wrap="square" rtlCol="0">
            <a:spAutoFit/>
          </a:bodyPr>
          <a:lstStyle/>
          <a:p>
            <a:r>
              <a:rPr lang="en-US" sz="4800" dirty="0">
                <a:solidFill>
                  <a:schemeClr val="bg1"/>
                </a:solidFill>
              </a:rPr>
              <a:t>  Comparison Of Ordinary Light And Smart Light</a:t>
            </a:r>
          </a:p>
          <a:p>
            <a:endParaRPr lang="en-US" dirty="0">
              <a:solidFill>
                <a:schemeClr val="bg1"/>
              </a:solidFill>
            </a:endParaRPr>
          </a:p>
          <a:p>
            <a:r>
              <a:rPr lang="en-US" dirty="0">
                <a:solidFill>
                  <a:schemeClr val="bg1"/>
                </a:solidFill>
              </a:rPr>
              <a:t>                                                                                                                                          </a:t>
            </a:r>
          </a:p>
          <a:p>
            <a:r>
              <a:rPr lang="en-US" dirty="0">
                <a:solidFill>
                  <a:schemeClr val="bg1"/>
                </a:solidFill>
              </a:rPr>
              <a:t>                          </a:t>
            </a:r>
          </a:p>
          <a:p>
            <a:r>
              <a:rPr lang="en-US" dirty="0">
                <a:solidFill>
                  <a:schemeClr val="bg1"/>
                </a:solidFill>
              </a:rPr>
              <a:t>                                                                                                                                    </a:t>
            </a:r>
          </a:p>
          <a:p>
            <a:r>
              <a:rPr lang="en-US" dirty="0">
                <a:solidFill>
                  <a:schemeClr val="bg1"/>
                </a:solidFill>
              </a:rPr>
              <a:t>                                                                                                                                                         </a:t>
            </a: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2196833552"/>
              </p:ext>
            </p:extLst>
          </p:nvPr>
        </p:nvGraphicFramePr>
        <p:xfrm>
          <a:off x="409643" y="1293388"/>
          <a:ext cx="11409318" cy="5080115"/>
        </p:xfrm>
        <a:graphic>
          <a:graphicData uri="http://schemas.openxmlformats.org/drawingml/2006/table">
            <a:tbl>
              <a:tblPr firstRow="1" firstCol="1" bandRow="1">
                <a:tableStyleId>{5C22544A-7EE6-4342-B048-85BDC9FD1C3A}</a:tableStyleId>
              </a:tblPr>
              <a:tblGrid>
                <a:gridCol w="4330457">
                  <a:extLst>
                    <a:ext uri="{9D8B030D-6E8A-4147-A177-3AD203B41FA5}">
                      <a16:colId xmlns:a16="http://schemas.microsoft.com/office/drawing/2014/main" val="20000"/>
                    </a:ext>
                  </a:extLst>
                </a:gridCol>
                <a:gridCol w="3331422">
                  <a:extLst>
                    <a:ext uri="{9D8B030D-6E8A-4147-A177-3AD203B41FA5}">
                      <a16:colId xmlns:a16="http://schemas.microsoft.com/office/drawing/2014/main" val="20001"/>
                    </a:ext>
                  </a:extLst>
                </a:gridCol>
                <a:gridCol w="3747439">
                  <a:extLst>
                    <a:ext uri="{9D8B030D-6E8A-4147-A177-3AD203B41FA5}">
                      <a16:colId xmlns:a16="http://schemas.microsoft.com/office/drawing/2014/main" val="20002"/>
                    </a:ext>
                  </a:extLst>
                </a:gridCol>
              </a:tblGrid>
              <a:tr h="667722">
                <a:tc>
                  <a:txBody>
                    <a:bodyPr/>
                    <a:lstStyle/>
                    <a:p>
                      <a:pPr algn="ctr">
                        <a:lnSpc>
                          <a:spcPct val="107000"/>
                        </a:lnSpc>
                        <a:spcAft>
                          <a:spcPts val="0"/>
                        </a:spcAft>
                      </a:pPr>
                      <a:endParaRPr lang="en-GB" sz="2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US" sz="2800" dirty="0">
                          <a:effectLst/>
                          <a:latin typeface="Calibri" panose="020F0502020204030204" pitchFamily="34" charset="0"/>
                          <a:ea typeface="Calibri" panose="020F0502020204030204" pitchFamily="34" charset="0"/>
                          <a:cs typeface="Mangal" panose="02040503050203030202" pitchFamily="18" charset="0"/>
                        </a:rPr>
                        <a:t>ORDINARY</a:t>
                      </a:r>
                      <a:r>
                        <a:rPr lang="en-US" sz="2800" baseline="0" dirty="0">
                          <a:effectLst/>
                          <a:latin typeface="Calibri" panose="020F0502020204030204" pitchFamily="34" charset="0"/>
                          <a:ea typeface="Calibri" panose="020F0502020204030204" pitchFamily="34" charset="0"/>
                          <a:cs typeface="Mangal" panose="02040503050203030202" pitchFamily="18" charset="0"/>
                        </a:rPr>
                        <a:t> LIGHT</a:t>
                      </a:r>
                      <a:endParaRPr lang="en-GB" sz="2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2800" i="0" u="none" dirty="0">
                          <a:effectLst/>
                        </a:rPr>
                        <a:t>SMART  LIGHT</a:t>
                      </a:r>
                      <a:endParaRPr lang="en-GB" sz="2800" i="0" u="none"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0"/>
                  </a:ext>
                </a:extLst>
              </a:tr>
              <a:tr h="778826">
                <a:tc>
                  <a:txBody>
                    <a:bodyPr/>
                    <a:lstStyle/>
                    <a:p>
                      <a:pPr algn="ctr">
                        <a:lnSpc>
                          <a:spcPct val="107000"/>
                        </a:lnSpc>
                        <a:spcAft>
                          <a:spcPts val="0"/>
                        </a:spcAft>
                      </a:pPr>
                      <a:r>
                        <a:rPr lang="en-US" sz="1800" dirty="0">
                          <a:effectLst/>
                          <a:latin typeface="Calibri" panose="020F0502020204030204" pitchFamily="34" charset="0"/>
                          <a:ea typeface="Calibri" panose="020F0502020204030204" pitchFamily="34" charset="0"/>
                          <a:cs typeface="Mangal" panose="02040503050203030202" pitchFamily="18" charset="0"/>
                        </a:rPr>
                        <a:t>POWER CONSUMPTION</a:t>
                      </a:r>
                      <a:endParaRPr lang="en-GB" sz="1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US" sz="2800" dirty="0">
                          <a:effectLst/>
                          <a:latin typeface="Calibri" panose="020F0502020204030204" pitchFamily="34" charset="0"/>
                          <a:ea typeface="Calibri" panose="020F0502020204030204" pitchFamily="34" charset="0"/>
                          <a:cs typeface="Mangal" panose="02040503050203030202" pitchFamily="18" charset="0"/>
                        </a:rPr>
                        <a:t>400W</a:t>
                      </a:r>
                      <a:endParaRPr lang="en-GB" sz="2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US" sz="2800" dirty="0">
                          <a:effectLst/>
                          <a:latin typeface="Calibri" panose="020F0502020204030204" pitchFamily="34" charset="0"/>
                          <a:ea typeface="Calibri" panose="020F0502020204030204" pitchFamily="34" charset="0"/>
                          <a:cs typeface="Mangal" panose="02040503050203030202" pitchFamily="18" charset="0"/>
                        </a:rPr>
                        <a:t>25W</a:t>
                      </a:r>
                      <a:r>
                        <a:rPr lang="en-US" sz="2800" baseline="0" dirty="0">
                          <a:effectLst/>
                          <a:latin typeface="Calibri" panose="020F0502020204030204" pitchFamily="34" charset="0"/>
                          <a:ea typeface="Calibri" panose="020F0502020204030204" pitchFamily="34" charset="0"/>
                          <a:cs typeface="Mangal" panose="02040503050203030202" pitchFamily="18" charset="0"/>
                        </a:rPr>
                        <a:t> </a:t>
                      </a:r>
                    </a:p>
                    <a:p>
                      <a:pPr algn="ctr">
                        <a:lnSpc>
                          <a:spcPct val="107000"/>
                        </a:lnSpc>
                        <a:spcAft>
                          <a:spcPts val="0"/>
                        </a:spcAft>
                      </a:pPr>
                      <a:r>
                        <a:rPr lang="en-US" sz="1400" baseline="0" dirty="0">
                          <a:effectLst/>
                          <a:latin typeface="Calibri" panose="020F0502020204030204" pitchFamily="34" charset="0"/>
                          <a:ea typeface="Calibri" panose="020F0502020204030204" pitchFamily="34" charset="0"/>
                          <a:cs typeface="Mangal" panose="02040503050203030202" pitchFamily="18" charset="0"/>
                        </a:rPr>
                        <a:t>(When Dimmed)</a:t>
                      </a:r>
                      <a:endParaRPr lang="en-GB" sz="14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1"/>
                  </a:ext>
                </a:extLst>
              </a:tr>
              <a:tr h="1177042">
                <a:tc>
                  <a:txBody>
                    <a:bodyPr/>
                    <a:lstStyle/>
                    <a:p>
                      <a:pPr algn="ctr">
                        <a:lnSpc>
                          <a:spcPct val="107000"/>
                        </a:lnSpc>
                        <a:spcAft>
                          <a:spcPts val="0"/>
                        </a:spcAft>
                      </a:pPr>
                      <a:r>
                        <a:rPr lang="en-US" sz="1800" dirty="0">
                          <a:effectLst/>
                          <a:latin typeface="Calibri" panose="020F0502020204030204" pitchFamily="34" charset="0"/>
                          <a:ea typeface="Calibri" panose="020F0502020204030204" pitchFamily="34" charset="0"/>
                          <a:cs typeface="Mangal" panose="02040503050203030202" pitchFamily="18" charset="0"/>
                        </a:rPr>
                        <a:t>TOTAL POWER CONSUMED</a:t>
                      </a:r>
                      <a:r>
                        <a:rPr lang="en-US" sz="1800" baseline="0" dirty="0">
                          <a:effectLst/>
                          <a:latin typeface="Calibri" panose="020F0502020204030204" pitchFamily="34" charset="0"/>
                          <a:ea typeface="Calibri" panose="020F0502020204030204" pitchFamily="34" charset="0"/>
                          <a:cs typeface="Mangal" panose="02040503050203030202" pitchFamily="18" charset="0"/>
                        </a:rPr>
                        <a:t> PER DAY</a:t>
                      </a:r>
                    </a:p>
                    <a:p>
                      <a:pPr algn="ctr">
                        <a:lnSpc>
                          <a:spcPct val="107000"/>
                        </a:lnSpc>
                        <a:spcAft>
                          <a:spcPts val="0"/>
                        </a:spcAft>
                      </a:pPr>
                      <a:r>
                        <a:rPr lang="en-US" sz="1200" baseline="0" dirty="0">
                          <a:effectLst/>
                          <a:latin typeface="Calibri" panose="020F0502020204030204" pitchFamily="34" charset="0"/>
                          <a:ea typeface="Calibri" panose="020F0502020204030204" pitchFamily="34" charset="0"/>
                          <a:cs typeface="Mangal" panose="02040503050203030202" pitchFamily="18" charset="0"/>
                        </a:rPr>
                        <a:t>(12 Hour Operational Time)</a:t>
                      </a:r>
                      <a:endParaRPr lang="en-GB" sz="12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US" sz="2800" dirty="0">
                          <a:effectLst/>
                          <a:latin typeface="Calibri" panose="020F0502020204030204" pitchFamily="34" charset="0"/>
                          <a:ea typeface="Calibri" panose="020F0502020204030204" pitchFamily="34" charset="0"/>
                          <a:cs typeface="Mangal" panose="02040503050203030202" pitchFamily="18" charset="0"/>
                        </a:rPr>
                        <a:t>4.8Kwh</a:t>
                      </a:r>
                      <a:endParaRPr lang="en-GB" sz="2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US" sz="2800" dirty="0">
                          <a:effectLst/>
                          <a:latin typeface="Calibri" panose="020F0502020204030204" pitchFamily="34" charset="0"/>
                          <a:ea typeface="Calibri" panose="020F0502020204030204" pitchFamily="34" charset="0"/>
                          <a:cs typeface="Mangal" panose="02040503050203030202" pitchFamily="18" charset="0"/>
                        </a:rPr>
                        <a:t>0.3Kwh</a:t>
                      </a:r>
                      <a:endParaRPr lang="en-GB" sz="2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2"/>
                  </a:ext>
                </a:extLst>
              </a:tr>
              <a:tr h="898873">
                <a:tc>
                  <a:txBody>
                    <a:bodyPr/>
                    <a:lstStyle/>
                    <a:p>
                      <a:pPr algn="ctr">
                        <a:lnSpc>
                          <a:spcPct val="107000"/>
                        </a:lnSpc>
                        <a:spcAft>
                          <a:spcPts val="0"/>
                        </a:spcAft>
                      </a:pPr>
                      <a:r>
                        <a:rPr lang="en-US" sz="1800" dirty="0">
                          <a:effectLst/>
                          <a:latin typeface="Calibri" panose="020F0502020204030204" pitchFamily="34" charset="0"/>
                          <a:ea typeface="Calibri" panose="020F0502020204030204" pitchFamily="34" charset="0"/>
                          <a:cs typeface="Mangal" panose="02040503050203030202" pitchFamily="18" charset="0"/>
                        </a:rPr>
                        <a:t>COST OF LIGHTNING PER DAY</a:t>
                      </a:r>
                      <a:endParaRPr lang="en-GB" sz="1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US" sz="2800" dirty="0">
                          <a:effectLst/>
                          <a:latin typeface="Calibri" panose="020F0502020204030204" pitchFamily="34" charset="0"/>
                          <a:ea typeface="Calibri" panose="020F0502020204030204" pitchFamily="34" charset="0"/>
                          <a:cs typeface="Mangal" panose="02040503050203030202" pitchFamily="18" charset="0"/>
                        </a:rPr>
                        <a:t>43.2Rs.</a:t>
                      </a:r>
                      <a:endParaRPr lang="en-GB" sz="2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US" sz="2800" dirty="0">
                          <a:effectLst/>
                          <a:latin typeface="Calibri" panose="020F0502020204030204" pitchFamily="34" charset="0"/>
                          <a:ea typeface="Calibri" panose="020F0502020204030204" pitchFamily="34" charset="0"/>
                          <a:cs typeface="Mangal" panose="02040503050203030202" pitchFamily="18" charset="0"/>
                        </a:rPr>
                        <a:t>2.7Rs.</a:t>
                      </a:r>
                      <a:endParaRPr lang="en-GB" sz="2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3"/>
                  </a:ext>
                </a:extLst>
              </a:tr>
              <a:tr h="778826">
                <a:tc>
                  <a:txBody>
                    <a:bodyPr/>
                    <a:lstStyle/>
                    <a:p>
                      <a:pPr algn="ctr">
                        <a:lnSpc>
                          <a:spcPct val="107000"/>
                        </a:lnSpc>
                        <a:spcAft>
                          <a:spcPts val="0"/>
                        </a:spcAft>
                      </a:pPr>
                      <a:r>
                        <a:rPr lang="en-IN" sz="1800" baseline="0" dirty="0">
                          <a:effectLst/>
                        </a:rPr>
                        <a:t> COST OF LIGHTNING PER KM PER YEAR</a:t>
                      </a:r>
                      <a:endParaRPr lang="en-GB" sz="1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US" sz="2800" dirty="0">
                          <a:effectLst/>
                          <a:latin typeface="Calibri" panose="020F0502020204030204" pitchFamily="34" charset="0"/>
                          <a:ea typeface="Calibri" panose="020F0502020204030204" pitchFamily="34" charset="0"/>
                          <a:cs typeface="Mangal" panose="02040503050203030202" pitchFamily="18" charset="0"/>
                        </a:rPr>
                        <a:t>6.3Lacs</a:t>
                      </a:r>
                      <a:endParaRPr lang="en-GB" sz="2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US" sz="2800" dirty="0">
                          <a:effectLst/>
                          <a:latin typeface="Calibri" panose="020F0502020204030204" pitchFamily="34" charset="0"/>
                          <a:ea typeface="Calibri" panose="020F0502020204030204" pitchFamily="34" charset="0"/>
                          <a:cs typeface="Mangal" panose="02040503050203030202" pitchFamily="18" charset="0"/>
                        </a:rPr>
                        <a:t>39,420Rs.</a:t>
                      </a:r>
                      <a:endParaRPr lang="en-GB" sz="28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4"/>
                  </a:ext>
                </a:extLst>
              </a:tr>
              <a:tr h="778826">
                <a:tc>
                  <a:txBody>
                    <a:bodyPr/>
                    <a:lstStyle/>
                    <a:p>
                      <a:pPr algn="ctr">
                        <a:lnSpc>
                          <a:spcPct val="107000"/>
                        </a:lnSpc>
                        <a:spcAft>
                          <a:spcPts val="0"/>
                        </a:spcAft>
                      </a:pPr>
                      <a:endParaRPr lang="en-GB"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endParaRPr lang="en-GB"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endParaRPr lang="en-GB"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40144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Content Placeholder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5" name="TextBox 4"/>
          <p:cNvSpPr txBox="1"/>
          <p:nvPr/>
        </p:nvSpPr>
        <p:spPr>
          <a:xfrm>
            <a:off x="1" y="-177420"/>
            <a:ext cx="12191998" cy="6740307"/>
          </a:xfrm>
          <a:prstGeom prst="rect">
            <a:avLst/>
          </a:prstGeom>
          <a:noFill/>
        </p:spPr>
        <p:txBody>
          <a:bodyPr wrap="square" rtlCol="0">
            <a:spAutoFit/>
          </a:bodyPr>
          <a:lstStyle/>
          <a:p>
            <a:r>
              <a:rPr lang="en-US" sz="8800" dirty="0">
                <a:solidFill>
                  <a:schemeClr val="bg1"/>
                </a:solidFill>
              </a:rPr>
              <a:t>Cost Analysis</a:t>
            </a:r>
          </a:p>
          <a:p>
            <a:r>
              <a:rPr lang="en-GB" sz="4400" dirty="0">
                <a:solidFill>
                  <a:schemeClr val="bg1"/>
                </a:solidFill>
              </a:rPr>
              <a:t>● </a:t>
            </a:r>
            <a:r>
              <a:rPr lang="en-US" sz="4400" dirty="0">
                <a:solidFill>
                  <a:schemeClr val="bg1"/>
                </a:solidFill>
              </a:rPr>
              <a:t>LDR Sensor= 150Rs.</a:t>
            </a:r>
          </a:p>
          <a:p>
            <a:r>
              <a:rPr lang="en-GB" sz="4400" dirty="0">
                <a:solidFill>
                  <a:schemeClr val="bg1"/>
                </a:solidFill>
              </a:rPr>
              <a:t>● </a:t>
            </a:r>
            <a:r>
              <a:rPr lang="en-US" sz="4400" dirty="0">
                <a:solidFill>
                  <a:schemeClr val="bg1"/>
                </a:solidFill>
              </a:rPr>
              <a:t>PIR Sensor= 150Rs.</a:t>
            </a:r>
          </a:p>
          <a:p>
            <a:r>
              <a:rPr lang="en-GB" sz="4400" dirty="0">
                <a:solidFill>
                  <a:schemeClr val="bg1"/>
                </a:solidFill>
              </a:rPr>
              <a:t>● </a:t>
            </a:r>
            <a:r>
              <a:rPr lang="en-US" sz="4400" dirty="0">
                <a:solidFill>
                  <a:schemeClr val="bg1"/>
                </a:solidFill>
              </a:rPr>
              <a:t>Color Sensor=500Rs.</a:t>
            </a:r>
          </a:p>
          <a:p>
            <a:r>
              <a:rPr lang="en-GB" sz="4400" dirty="0">
                <a:solidFill>
                  <a:schemeClr val="bg1"/>
                </a:solidFill>
              </a:rPr>
              <a:t>● </a:t>
            </a:r>
            <a:r>
              <a:rPr lang="en-US" sz="4400" dirty="0" err="1">
                <a:solidFill>
                  <a:schemeClr val="bg1"/>
                </a:solidFill>
              </a:rPr>
              <a:t>Arduino</a:t>
            </a:r>
            <a:r>
              <a:rPr lang="en-US" sz="4400" dirty="0">
                <a:solidFill>
                  <a:schemeClr val="bg1"/>
                </a:solidFill>
              </a:rPr>
              <a:t> UNO=500Rs.</a:t>
            </a:r>
          </a:p>
          <a:p>
            <a:r>
              <a:rPr lang="en-GB" sz="4400" dirty="0">
                <a:solidFill>
                  <a:schemeClr val="bg1"/>
                </a:solidFill>
              </a:rPr>
              <a:t>● </a:t>
            </a:r>
            <a:r>
              <a:rPr lang="en-US" sz="4400" dirty="0">
                <a:solidFill>
                  <a:schemeClr val="bg1"/>
                </a:solidFill>
              </a:rPr>
              <a:t>LED Lights=100Rs.</a:t>
            </a:r>
          </a:p>
          <a:p>
            <a:r>
              <a:rPr lang="en-GB" sz="4400" dirty="0">
                <a:solidFill>
                  <a:schemeClr val="bg1"/>
                </a:solidFill>
              </a:rPr>
              <a:t>● </a:t>
            </a:r>
            <a:r>
              <a:rPr lang="en-US" sz="4400" dirty="0">
                <a:solidFill>
                  <a:schemeClr val="bg1"/>
                </a:solidFill>
              </a:rPr>
              <a:t>12V DC Adapter=300Rs.</a:t>
            </a:r>
          </a:p>
          <a:p>
            <a:r>
              <a:rPr lang="en-GB" sz="4400" dirty="0">
                <a:solidFill>
                  <a:schemeClr val="bg1"/>
                </a:solidFill>
              </a:rPr>
              <a:t>● Miscellaneous =500Rs.</a:t>
            </a:r>
          </a:p>
          <a:p>
            <a:endParaRPr lang="en-US"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273945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Content Placeholder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5" name="TextBox 4"/>
          <p:cNvSpPr txBox="1"/>
          <p:nvPr/>
        </p:nvSpPr>
        <p:spPr>
          <a:xfrm>
            <a:off x="0" y="0"/>
            <a:ext cx="12078269" cy="4401205"/>
          </a:xfrm>
          <a:prstGeom prst="rect">
            <a:avLst/>
          </a:prstGeom>
          <a:noFill/>
        </p:spPr>
        <p:txBody>
          <a:bodyPr wrap="square" rtlCol="0">
            <a:spAutoFit/>
          </a:bodyPr>
          <a:lstStyle/>
          <a:p>
            <a:r>
              <a:rPr lang="en-US" sz="3600" dirty="0">
                <a:solidFill>
                  <a:schemeClr val="bg1"/>
                </a:solidFill>
              </a:rPr>
              <a:t>Total Components Used In Making </a:t>
            </a:r>
            <a:r>
              <a:rPr lang="en-US" sz="3600" b="1" dirty="0">
                <a:solidFill>
                  <a:schemeClr val="bg1"/>
                </a:solidFill>
              </a:rPr>
              <a:t>Five</a:t>
            </a:r>
            <a:r>
              <a:rPr lang="en-US" sz="3600" dirty="0">
                <a:solidFill>
                  <a:schemeClr val="bg1"/>
                </a:solidFill>
              </a:rPr>
              <a:t> Such Smart Street Lights</a:t>
            </a:r>
          </a:p>
          <a:p>
            <a:r>
              <a:rPr lang="en-GB" sz="2800" dirty="0">
                <a:solidFill>
                  <a:schemeClr val="bg1"/>
                </a:solidFill>
              </a:rPr>
              <a:t>● Five Passive Infrared Sensor</a:t>
            </a:r>
          </a:p>
          <a:p>
            <a:r>
              <a:rPr lang="en-GB" sz="2800" dirty="0">
                <a:solidFill>
                  <a:schemeClr val="bg1"/>
                </a:solidFill>
              </a:rPr>
              <a:t>● One Light Dependent Resistor</a:t>
            </a:r>
          </a:p>
          <a:p>
            <a:r>
              <a:rPr lang="en-GB" sz="2800" dirty="0">
                <a:solidFill>
                  <a:schemeClr val="bg1"/>
                </a:solidFill>
              </a:rPr>
              <a:t>● One </a:t>
            </a:r>
            <a:r>
              <a:rPr lang="en-GB" sz="2800" dirty="0" err="1">
                <a:solidFill>
                  <a:schemeClr val="bg1"/>
                </a:solidFill>
              </a:rPr>
              <a:t>Color</a:t>
            </a:r>
            <a:r>
              <a:rPr lang="en-GB" sz="2800" dirty="0">
                <a:solidFill>
                  <a:schemeClr val="bg1"/>
                </a:solidFill>
              </a:rPr>
              <a:t> Sensor</a:t>
            </a:r>
          </a:p>
          <a:p>
            <a:r>
              <a:rPr lang="en-GB" sz="2800" dirty="0">
                <a:solidFill>
                  <a:schemeClr val="bg1"/>
                </a:solidFill>
              </a:rPr>
              <a:t>● Two </a:t>
            </a:r>
            <a:r>
              <a:rPr lang="en-GB" sz="2800" dirty="0" err="1">
                <a:solidFill>
                  <a:schemeClr val="bg1"/>
                </a:solidFill>
              </a:rPr>
              <a:t>Arduino</a:t>
            </a:r>
            <a:r>
              <a:rPr lang="en-GB" sz="2800" dirty="0">
                <a:solidFill>
                  <a:schemeClr val="bg1"/>
                </a:solidFill>
              </a:rPr>
              <a:t> Uno</a:t>
            </a:r>
          </a:p>
          <a:p>
            <a:r>
              <a:rPr lang="en-GB" sz="2800" dirty="0">
                <a:solidFill>
                  <a:schemeClr val="bg1"/>
                </a:solidFill>
              </a:rPr>
              <a:t>● One 9V DC Adapter</a:t>
            </a:r>
          </a:p>
          <a:p>
            <a:r>
              <a:rPr lang="en-GB" sz="2800" dirty="0">
                <a:solidFill>
                  <a:schemeClr val="bg1"/>
                </a:solidFill>
              </a:rPr>
              <a:t>● Pack Of LED Lights</a:t>
            </a:r>
          </a:p>
          <a:p>
            <a:endParaRPr lang="en-US" dirty="0">
              <a:solidFill>
                <a:schemeClr val="bg1"/>
              </a:solidFill>
            </a:endParaRPr>
          </a:p>
          <a:p>
            <a:r>
              <a:rPr lang="en-US" sz="4000" b="1" dirty="0">
                <a:solidFill>
                  <a:schemeClr val="bg1"/>
                </a:solidFill>
              </a:rPr>
              <a:t>So, Total budget of the project is 2500Rs.</a:t>
            </a:r>
          </a:p>
          <a:p>
            <a:endParaRPr lang="en-GB" dirty="0">
              <a:solidFill>
                <a:schemeClr val="bg1"/>
              </a:solidFill>
            </a:endParaRPr>
          </a:p>
        </p:txBody>
      </p:sp>
      <p:sp>
        <p:nvSpPr>
          <p:cNvPr id="7" name="AutoShape 2" descr="Image result for posters on mone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8" name="Picture 7"/>
          <p:cNvPicPr>
            <a:picLocks noChangeAspect="1"/>
          </p:cNvPicPr>
          <p:nvPr/>
        </p:nvPicPr>
        <p:blipFill>
          <a:blip r:embed="rId4"/>
          <a:stretch>
            <a:fillRect/>
          </a:stretch>
        </p:blipFill>
        <p:spPr>
          <a:xfrm>
            <a:off x="0" y="4545668"/>
            <a:ext cx="1743075" cy="2312332"/>
          </a:xfrm>
          <a:prstGeom prst="rect">
            <a:avLst/>
          </a:prstGeom>
        </p:spPr>
      </p:pic>
      <p:pic>
        <p:nvPicPr>
          <p:cNvPr id="9" name="Picture 8"/>
          <p:cNvPicPr>
            <a:picLocks noChangeAspect="1"/>
          </p:cNvPicPr>
          <p:nvPr/>
        </p:nvPicPr>
        <p:blipFill>
          <a:blip r:embed="rId5"/>
          <a:stretch>
            <a:fillRect/>
          </a:stretch>
        </p:blipFill>
        <p:spPr>
          <a:xfrm>
            <a:off x="4592969" y="4530041"/>
            <a:ext cx="2619375" cy="2321858"/>
          </a:xfrm>
          <a:prstGeom prst="rect">
            <a:avLst/>
          </a:prstGeom>
        </p:spPr>
      </p:pic>
      <p:pic>
        <p:nvPicPr>
          <p:cNvPr id="10" name="Picture 9"/>
          <p:cNvPicPr>
            <a:picLocks noChangeAspect="1"/>
          </p:cNvPicPr>
          <p:nvPr/>
        </p:nvPicPr>
        <p:blipFill>
          <a:blip r:embed="rId6"/>
          <a:stretch>
            <a:fillRect/>
          </a:stretch>
        </p:blipFill>
        <p:spPr>
          <a:xfrm>
            <a:off x="10267949" y="4480174"/>
            <a:ext cx="1924050" cy="2371725"/>
          </a:xfrm>
          <a:prstGeom prst="rect">
            <a:avLst/>
          </a:prstGeom>
        </p:spPr>
      </p:pic>
    </p:spTree>
    <p:extLst>
      <p:ext uri="{BB962C8B-B14F-4D97-AF65-F5344CB8AC3E}">
        <p14:creationId xmlns:p14="http://schemas.microsoft.com/office/powerpoint/2010/main" val="21353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3875" y="2565779"/>
            <a:ext cx="3524250" cy="2083215"/>
          </a:xfrm>
        </p:spPr>
      </p:pic>
      <p:pic>
        <p:nvPicPr>
          <p:cNvPr id="4" name="Content Placeholder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5" name="TextBox 4"/>
          <p:cNvSpPr txBox="1"/>
          <p:nvPr/>
        </p:nvSpPr>
        <p:spPr>
          <a:xfrm>
            <a:off x="-1" y="1"/>
            <a:ext cx="12191999" cy="9879628"/>
          </a:xfrm>
          <a:prstGeom prst="rect">
            <a:avLst/>
          </a:prstGeom>
          <a:noFill/>
        </p:spPr>
        <p:txBody>
          <a:bodyPr wrap="square" rtlCol="0">
            <a:spAutoFit/>
          </a:bodyPr>
          <a:lstStyle/>
          <a:p>
            <a:r>
              <a:rPr lang="en-US" sz="4800" dirty="0">
                <a:solidFill>
                  <a:schemeClr val="bg1"/>
                </a:solidFill>
              </a:rPr>
              <a:t>Future Work</a:t>
            </a:r>
          </a:p>
          <a:p>
            <a:r>
              <a:rPr lang="en-US" sz="3200" dirty="0">
                <a:solidFill>
                  <a:schemeClr val="bg1"/>
                </a:solidFill>
              </a:rPr>
              <a:t>Our future work is to connect all smart lights to lite cloud network, so the defaults/malfunction in the street lights can be detected easily and can repaired as fast as possible. And these street lights can be manually controlled at the time of malfunction from departmental office. Our aim also is add </a:t>
            </a:r>
            <a:r>
              <a:rPr lang="en-US" sz="3200" b="1" dirty="0">
                <a:solidFill>
                  <a:schemeClr val="bg1"/>
                </a:solidFill>
              </a:rPr>
              <a:t>Air Purifiers </a:t>
            </a:r>
            <a:r>
              <a:rPr lang="en-US" sz="3200" dirty="0">
                <a:solidFill>
                  <a:schemeClr val="bg1"/>
                </a:solidFill>
              </a:rPr>
              <a:t>and </a:t>
            </a:r>
            <a:r>
              <a:rPr lang="en-US" sz="3200" b="1" dirty="0">
                <a:solidFill>
                  <a:schemeClr val="bg1"/>
                </a:solidFill>
              </a:rPr>
              <a:t>Temperatures Sensor</a:t>
            </a:r>
            <a:r>
              <a:rPr lang="en-US" sz="3200" dirty="0">
                <a:solidFill>
                  <a:schemeClr val="bg1"/>
                </a:solidFill>
              </a:rPr>
              <a:t> to these street lights at an affordable cost.</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496" y="5049672"/>
            <a:ext cx="3619502" cy="1867174"/>
          </a:xfrm>
          <a:prstGeom prst="rect">
            <a:avLst/>
          </a:prstGeom>
        </p:spPr>
      </p:pic>
      <p:pic>
        <p:nvPicPr>
          <p:cNvPr id="11" name="Picture 10"/>
          <p:cNvPicPr>
            <a:picLocks noChangeAspect="1"/>
          </p:cNvPicPr>
          <p:nvPr/>
        </p:nvPicPr>
        <p:blipFill>
          <a:blip r:embed="rId5"/>
          <a:stretch>
            <a:fillRect/>
          </a:stretch>
        </p:blipFill>
        <p:spPr>
          <a:xfrm>
            <a:off x="2857498" y="5049672"/>
            <a:ext cx="2857500" cy="1808329"/>
          </a:xfrm>
          <a:prstGeom prst="rect">
            <a:avLst/>
          </a:prstGeom>
        </p:spPr>
      </p:pic>
      <p:pic>
        <p:nvPicPr>
          <p:cNvPr id="12" name="Picture 11"/>
          <p:cNvPicPr>
            <a:picLocks noChangeAspect="1"/>
          </p:cNvPicPr>
          <p:nvPr/>
        </p:nvPicPr>
        <p:blipFill>
          <a:blip r:embed="rId6"/>
          <a:stretch>
            <a:fillRect/>
          </a:stretch>
        </p:blipFill>
        <p:spPr>
          <a:xfrm>
            <a:off x="-2" y="5049672"/>
            <a:ext cx="2857500" cy="1808329"/>
          </a:xfrm>
          <a:prstGeom prst="rect">
            <a:avLst/>
          </a:prstGeom>
        </p:spPr>
      </p:pic>
      <p:pic>
        <p:nvPicPr>
          <p:cNvPr id="14" name="Picture 13"/>
          <p:cNvPicPr>
            <a:picLocks noChangeAspect="1"/>
          </p:cNvPicPr>
          <p:nvPr/>
        </p:nvPicPr>
        <p:blipFill>
          <a:blip r:embed="rId7"/>
          <a:stretch>
            <a:fillRect/>
          </a:stretch>
        </p:blipFill>
        <p:spPr>
          <a:xfrm>
            <a:off x="5714996" y="5049671"/>
            <a:ext cx="2857499" cy="1772834"/>
          </a:xfrm>
          <a:prstGeom prst="rect">
            <a:avLst/>
          </a:prstGeom>
        </p:spPr>
      </p:pic>
    </p:spTree>
    <p:extLst>
      <p:ext uri="{BB962C8B-B14F-4D97-AF65-F5344CB8AC3E}">
        <p14:creationId xmlns:p14="http://schemas.microsoft.com/office/powerpoint/2010/main" val="51108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Content Placeholder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2186" y="0"/>
            <a:ext cx="12191999" cy="6858000"/>
          </a:xfrm>
          <a:prstGeom prst="rect">
            <a:avLst/>
          </a:prstGeom>
        </p:spPr>
      </p:pic>
      <p:sp>
        <p:nvSpPr>
          <p:cNvPr id="5" name="TextBox 4"/>
          <p:cNvSpPr txBox="1"/>
          <p:nvPr/>
        </p:nvSpPr>
        <p:spPr>
          <a:xfrm>
            <a:off x="-1832422" y="0"/>
            <a:ext cx="9703558" cy="1569660"/>
          </a:xfrm>
          <a:prstGeom prst="rect">
            <a:avLst/>
          </a:prstGeom>
          <a:noFill/>
        </p:spPr>
        <p:txBody>
          <a:bodyPr wrap="square" rtlCol="0">
            <a:spAutoFit/>
          </a:bodyPr>
          <a:lstStyle/>
          <a:p>
            <a:r>
              <a:rPr lang="en-US" sz="9600" dirty="0">
                <a:solidFill>
                  <a:schemeClr val="bg1"/>
                </a:solidFill>
              </a:rPr>
              <a:t>       Thanking You</a:t>
            </a:r>
            <a:endParaRPr lang="en-GB" sz="9600" dirty="0">
              <a:solidFill>
                <a:schemeClr val="bg1"/>
              </a:solidFill>
            </a:endParaRPr>
          </a:p>
        </p:txBody>
      </p:sp>
      <p:sp>
        <p:nvSpPr>
          <p:cNvPr id="6" name="TextBox 5">
            <a:extLst>
              <a:ext uri="{FF2B5EF4-FFF2-40B4-BE49-F238E27FC236}">
                <a16:creationId xmlns:a16="http://schemas.microsoft.com/office/drawing/2014/main" id="{B953B7B0-1F91-4B12-BCBA-73E70E3DECEC}"/>
              </a:ext>
            </a:extLst>
          </p:cNvPr>
          <p:cNvSpPr txBox="1"/>
          <p:nvPr/>
        </p:nvSpPr>
        <p:spPr>
          <a:xfrm>
            <a:off x="298579" y="1520041"/>
            <a:ext cx="5243804" cy="4708981"/>
          </a:xfrm>
          <a:prstGeom prst="rect">
            <a:avLst/>
          </a:prstGeom>
          <a:noFill/>
        </p:spPr>
        <p:txBody>
          <a:bodyPr wrap="square" rtlCol="0">
            <a:spAutoFit/>
          </a:bodyPr>
          <a:lstStyle/>
          <a:p>
            <a:r>
              <a:rPr lang="en-US" sz="6000" dirty="0">
                <a:solidFill>
                  <a:schemeClr val="bg1"/>
                </a:solidFill>
              </a:rPr>
              <a:t>Aryan Garg</a:t>
            </a:r>
          </a:p>
          <a:p>
            <a:r>
              <a:rPr lang="en-US" sz="6000" dirty="0" err="1">
                <a:solidFill>
                  <a:schemeClr val="bg1"/>
                </a:solidFill>
              </a:rPr>
              <a:t>Ayush</a:t>
            </a:r>
            <a:r>
              <a:rPr lang="en-US" sz="6000" dirty="0">
                <a:solidFill>
                  <a:schemeClr val="bg1"/>
                </a:solidFill>
              </a:rPr>
              <a:t> Shukla</a:t>
            </a:r>
          </a:p>
          <a:p>
            <a:r>
              <a:rPr lang="en-US" sz="6000" dirty="0" err="1">
                <a:solidFill>
                  <a:schemeClr val="bg1"/>
                </a:solidFill>
              </a:rPr>
              <a:t>Anush</a:t>
            </a:r>
            <a:r>
              <a:rPr lang="en-US" sz="6000" dirty="0">
                <a:solidFill>
                  <a:schemeClr val="bg1"/>
                </a:solidFill>
              </a:rPr>
              <a:t> </a:t>
            </a:r>
            <a:r>
              <a:rPr lang="en-US" sz="6000" dirty="0" err="1">
                <a:solidFill>
                  <a:schemeClr val="bg1"/>
                </a:solidFill>
              </a:rPr>
              <a:t>Deokar</a:t>
            </a:r>
            <a:endParaRPr lang="en-US" sz="6000" dirty="0">
              <a:solidFill>
                <a:schemeClr val="bg1"/>
              </a:solidFill>
            </a:endParaRPr>
          </a:p>
          <a:p>
            <a:r>
              <a:rPr lang="en-US" sz="6000" dirty="0">
                <a:solidFill>
                  <a:schemeClr val="bg1"/>
                </a:solidFill>
              </a:rPr>
              <a:t>Arvind</a:t>
            </a:r>
          </a:p>
          <a:p>
            <a:r>
              <a:rPr lang="en-US" sz="6000" dirty="0">
                <a:solidFill>
                  <a:schemeClr val="bg1"/>
                </a:solidFill>
              </a:rPr>
              <a:t>Asif Ali</a:t>
            </a:r>
          </a:p>
        </p:txBody>
      </p:sp>
    </p:spTree>
    <p:extLst>
      <p:ext uri="{BB962C8B-B14F-4D97-AF65-F5344CB8AC3E}">
        <p14:creationId xmlns:p14="http://schemas.microsoft.com/office/powerpoint/2010/main" val="355263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p:spPr>
      </p:pic>
      <p:sp>
        <p:nvSpPr>
          <p:cNvPr id="5" name="TextBox 4"/>
          <p:cNvSpPr txBox="1"/>
          <p:nvPr/>
        </p:nvSpPr>
        <p:spPr>
          <a:xfrm>
            <a:off x="0" y="0"/>
            <a:ext cx="12192000" cy="3847207"/>
          </a:xfrm>
          <a:prstGeom prst="rect">
            <a:avLst/>
          </a:prstGeom>
          <a:noFill/>
        </p:spPr>
        <p:txBody>
          <a:bodyPr wrap="square" rtlCol="0">
            <a:spAutoFit/>
          </a:bodyPr>
          <a:lstStyle/>
          <a:p>
            <a:r>
              <a:rPr lang="en-US" sz="4800" dirty="0">
                <a:solidFill>
                  <a:schemeClr val="bg1"/>
                </a:solidFill>
              </a:rPr>
              <a:t>What Is An Smart Street Light</a:t>
            </a:r>
          </a:p>
          <a:p>
            <a:endParaRPr lang="en-GB" sz="2800" b="1" dirty="0">
              <a:solidFill>
                <a:schemeClr val="bg1"/>
              </a:solidFill>
            </a:endParaRPr>
          </a:p>
          <a:p>
            <a:endParaRPr lang="en-GB" sz="2800" b="1" dirty="0">
              <a:solidFill>
                <a:schemeClr val="bg1"/>
              </a:solidFill>
            </a:endParaRPr>
          </a:p>
          <a:p>
            <a:r>
              <a:rPr lang="en-GB" sz="2800" b="1" dirty="0">
                <a:solidFill>
                  <a:schemeClr val="bg1"/>
                </a:solidFill>
              </a:rPr>
              <a:t>Intelligent street</a:t>
            </a:r>
            <a:r>
              <a:rPr lang="en-GB" sz="2800" dirty="0">
                <a:solidFill>
                  <a:schemeClr val="bg1"/>
                </a:solidFill>
              </a:rPr>
              <a:t> lighting refers to public </a:t>
            </a:r>
            <a:r>
              <a:rPr lang="en-GB" sz="2800" b="1" dirty="0">
                <a:solidFill>
                  <a:schemeClr val="bg1"/>
                </a:solidFill>
              </a:rPr>
              <a:t>street</a:t>
            </a:r>
            <a:r>
              <a:rPr lang="en-GB" sz="2800" dirty="0">
                <a:solidFill>
                  <a:schemeClr val="bg1"/>
                </a:solidFill>
              </a:rPr>
              <a:t> lighting that adapts to movement by pedestrians, cyclists and cars. </a:t>
            </a:r>
            <a:r>
              <a:rPr lang="en-GB" sz="2800" b="1" dirty="0">
                <a:solidFill>
                  <a:schemeClr val="bg1"/>
                </a:solidFill>
              </a:rPr>
              <a:t>Intelligent street</a:t>
            </a:r>
            <a:r>
              <a:rPr lang="en-GB" sz="2800" dirty="0">
                <a:solidFill>
                  <a:schemeClr val="bg1"/>
                </a:solidFill>
              </a:rPr>
              <a:t> lighting, also referred to as adaptive </a:t>
            </a:r>
            <a:r>
              <a:rPr lang="en-GB" sz="2800" b="1" dirty="0">
                <a:solidFill>
                  <a:schemeClr val="bg1"/>
                </a:solidFill>
              </a:rPr>
              <a:t>street</a:t>
            </a:r>
            <a:r>
              <a:rPr lang="en-GB" sz="2800" dirty="0">
                <a:solidFill>
                  <a:schemeClr val="bg1"/>
                </a:solidFill>
              </a:rPr>
              <a:t> lighting, dims when no activity is detected, but brightens when movement is detected. It also detects the FOG level in the environment, then triggers the lamp in bright yellow colour. </a:t>
            </a:r>
          </a:p>
        </p:txBody>
      </p:sp>
      <p:pic>
        <p:nvPicPr>
          <p:cNvPr id="6" name="Picture 5"/>
          <p:cNvPicPr>
            <a:picLocks noChangeAspect="1"/>
          </p:cNvPicPr>
          <p:nvPr/>
        </p:nvPicPr>
        <p:blipFill>
          <a:blip r:embed="rId4"/>
          <a:stretch>
            <a:fillRect/>
          </a:stretch>
        </p:blipFill>
        <p:spPr>
          <a:xfrm>
            <a:off x="0" y="5199797"/>
            <a:ext cx="2952750" cy="1658203"/>
          </a:xfrm>
          <a:prstGeom prst="rect">
            <a:avLst/>
          </a:prstGeom>
        </p:spPr>
      </p:pic>
      <p:pic>
        <p:nvPicPr>
          <p:cNvPr id="7" name="Picture 6"/>
          <p:cNvPicPr>
            <a:picLocks noChangeAspect="1"/>
          </p:cNvPicPr>
          <p:nvPr/>
        </p:nvPicPr>
        <p:blipFill>
          <a:blip r:embed="rId5"/>
          <a:stretch>
            <a:fillRect/>
          </a:stretch>
        </p:blipFill>
        <p:spPr>
          <a:xfrm>
            <a:off x="2952750" y="5199797"/>
            <a:ext cx="3200677" cy="1658203"/>
          </a:xfrm>
          <a:prstGeom prst="rect">
            <a:avLst/>
          </a:prstGeom>
        </p:spPr>
      </p:pic>
      <p:pic>
        <p:nvPicPr>
          <p:cNvPr id="8" name="Picture 7"/>
          <p:cNvPicPr>
            <a:picLocks noChangeAspect="1"/>
          </p:cNvPicPr>
          <p:nvPr/>
        </p:nvPicPr>
        <p:blipFill>
          <a:blip r:embed="rId6"/>
          <a:stretch>
            <a:fillRect/>
          </a:stretch>
        </p:blipFill>
        <p:spPr>
          <a:xfrm>
            <a:off x="6149361" y="5199796"/>
            <a:ext cx="2956816" cy="1658203"/>
          </a:xfrm>
          <a:prstGeom prst="rect">
            <a:avLst/>
          </a:prstGeom>
        </p:spPr>
      </p:pic>
      <p:pic>
        <p:nvPicPr>
          <p:cNvPr id="9" name="Picture 8"/>
          <p:cNvPicPr>
            <a:picLocks noChangeAspect="1"/>
          </p:cNvPicPr>
          <p:nvPr/>
        </p:nvPicPr>
        <p:blipFill>
          <a:blip r:embed="rId7"/>
          <a:stretch>
            <a:fillRect/>
          </a:stretch>
        </p:blipFill>
        <p:spPr>
          <a:xfrm>
            <a:off x="9102110" y="5199796"/>
            <a:ext cx="3089889" cy="1658203"/>
          </a:xfrm>
          <a:prstGeom prst="rect">
            <a:avLst/>
          </a:prstGeom>
        </p:spPr>
      </p:pic>
    </p:spTree>
    <p:extLst>
      <p:ext uri="{BB962C8B-B14F-4D97-AF65-F5344CB8AC3E}">
        <p14:creationId xmlns:p14="http://schemas.microsoft.com/office/powerpoint/2010/main" val="420184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Content Placeholder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5" name="TextBox 4"/>
          <p:cNvSpPr txBox="1"/>
          <p:nvPr/>
        </p:nvSpPr>
        <p:spPr>
          <a:xfrm>
            <a:off x="641445" y="185880"/>
            <a:ext cx="10072048" cy="4585871"/>
          </a:xfrm>
          <a:prstGeom prst="rect">
            <a:avLst/>
          </a:prstGeom>
          <a:noFill/>
        </p:spPr>
        <p:txBody>
          <a:bodyPr wrap="square" rtlCol="0">
            <a:spAutoFit/>
          </a:bodyPr>
          <a:lstStyle/>
          <a:p>
            <a:r>
              <a:rPr lang="en-US" sz="6000" dirty="0">
                <a:solidFill>
                  <a:schemeClr val="bg1"/>
                </a:solidFill>
              </a:rPr>
              <a:t>Need Of Smart Street Light</a:t>
            </a:r>
          </a:p>
          <a:p>
            <a:r>
              <a:rPr lang="en-US" sz="2400" dirty="0">
                <a:solidFill>
                  <a:schemeClr val="bg1"/>
                </a:solidFill>
              </a:rPr>
              <a:t>Energy Consumption</a:t>
            </a:r>
            <a:endParaRPr lang="en-GB" sz="2400" dirty="0">
              <a:solidFill>
                <a:schemeClr val="bg1"/>
              </a:solidFill>
            </a:endParaRPr>
          </a:p>
          <a:p>
            <a:r>
              <a:rPr lang="en-GB" sz="2000" dirty="0">
                <a:solidFill>
                  <a:schemeClr val="bg1"/>
                </a:solidFill>
              </a:rPr>
              <a:t>As of 2019, globally 70% of all electricity was generated by burning fossil fuels,  and also globally there are approximately 300 million street lights using that electricity. Typical collector road lighting in India costs 4.56Lac/mile/year for high pressure sodium at 8.5 kW/mile.</a:t>
            </a:r>
          </a:p>
          <a:p>
            <a:r>
              <a:rPr lang="en-GB" sz="2400" dirty="0">
                <a:solidFill>
                  <a:schemeClr val="bg1"/>
                </a:solidFill>
              </a:rPr>
              <a:t>Light pollution</a:t>
            </a:r>
          </a:p>
          <a:p>
            <a:r>
              <a:rPr lang="en-GB" sz="2000" dirty="0">
                <a:solidFill>
                  <a:schemeClr val="bg1"/>
                </a:solidFill>
              </a:rPr>
              <a:t>In urban areas, light pollution can hide the stars and interfere with astronomy and the migration of many bird species.</a:t>
            </a:r>
          </a:p>
          <a:p>
            <a:r>
              <a:rPr lang="en-US" sz="2400" dirty="0">
                <a:solidFill>
                  <a:schemeClr val="bg1"/>
                </a:solidFill>
              </a:rPr>
              <a:t>Road Safety</a:t>
            </a:r>
          </a:p>
          <a:p>
            <a:r>
              <a:rPr lang="en-US" sz="2000" dirty="0">
                <a:solidFill>
                  <a:schemeClr val="bg1"/>
                </a:solidFill>
              </a:rPr>
              <a:t>According to a </a:t>
            </a:r>
            <a:r>
              <a:rPr lang="en-US" sz="2000" dirty="0" err="1">
                <a:solidFill>
                  <a:schemeClr val="bg1"/>
                </a:solidFill>
              </a:rPr>
              <a:t>a</a:t>
            </a:r>
            <a:r>
              <a:rPr lang="en-US" sz="2000" dirty="0">
                <a:solidFill>
                  <a:schemeClr val="bg1"/>
                </a:solidFill>
              </a:rPr>
              <a:t> media report , 11,090 lives were lost in fog related road accidents in 2019,</a:t>
            </a:r>
          </a:p>
          <a:p>
            <a:r>
              <a:rPr lang="en-US" sz="2000" dirty="0">
                <a:solidFill>
                  <a:schemeClr val="bg1"/>
                </a:solidFill>
              </a:rPr>
              <a:t>Which amounts to 16% of the total road crashes in the same year. </a:t>
            </a:r>
          </a:p>
          <a:p>
            <a:endParaRPr lang="en-US" sz="2000" dirty="0">
              <a:solidFill>
                <a:schemeClr val="bg1"/>
              </a:solidFill>
            </a:endParaRPr>
          </a:p>
        </p:txBody>
      </p:sp>
      <p:pic>
        <p:nvPicPr>
          <p:cNvPr id="6" name="Picture 5"/>
          <p:cNvPicPr>
            <a:picLocks noChangeAspect="1"/>
          </p:cNvPicPr>
          <p:nvPr/>
        </p:nvPicPr>
        <p:blipFill>
          <a:blip r:embed="rId4"/>
          <a:stretch>
            <a:fillRect/>
          </a:stretch>
        </p:blipFill>
        <p:spPr>
          <a:xfrm>
            <a:off x="281840" y="4957631"/>
            <a:ext cx="3057525" cy="1900369"/>
          </a:xfrm>
          <a:prstGeom prst="rect">
            <a:avLst/>
          </a:prstGeom>
        </p:spPr>
      </p:pic>
      <p:pic>
        <p:nvPicPr>
          <p:cNvPr id="7" name="Picture 6"/>
          <p:cNvPicPr>
            <a:picLocks noChangeAspect="1"/>
          </p:cNvPicPr>
          <p:nvPr/>
        </p:nvPicPr>
        <p:blipFill>
          <a:blip r:embed="rId5"/>
          <a:stretch>
            <a:fillRect/>
          </a:stretch>
        </p:blipFill>
        <p:spPr>
          <a:xfrm>
            <a:off x="4672011" y="4957631"/>
            <a:ext cx="2847975" cy="1900369"/>
          </a:xfrm>
          <a:prstGeom prst="rect">
            <a:avLst/>
          </a:prstGeom>
        </p:spPr>
      </p:pic>
      <p:pic>
        <p:nvPicPr>
          <p:cNvPr id="8" name="Picture 7"/>
          <p:cNvPicPr>
            <a:picLocks noChangeAspect="1"/>
          </p:cNvPicPr>
          <p:nvPr/>
        </p:nvPicPr>
        <p:blipFill>
          <a:blip r:embed="rId6"/>
          <a:stretch>
            <a:fillRect/>
          </a:stretch>
        </p:blipFill>
        <p:spPr>
          <a:xfrm>
            <a:off x="8998706" y="4957632"/>
            <a:ext cx="2657475" cy="1903270"/>
          </a:xfrm>
          <a:prstGeom prst="rect">
            <a:avLst/>
          </a:prstGeom>
        </p:spPr>
      </p:pic>
    </p:spTree>
    <p:extLst>
      <p:ext uri="{BB962C8B-B14F-4D97-AF65-F5344CB8AC3E}">
        <p14:creationId xmlns:p14="http://schemas.microsoft.com/office/powerpoint/2010/main" val="381822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Content Placeholder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5" name="TextBox 4"/>
          <p:cNvSpPr txBox="1"/>
          <p:nvPr/>
        </p:nvSpPr>
        <p:spPr>
          <a:xfrm>
            <a:off x="0" y="-5347"/>
            <a:ext cx="12192000" cy="4832092"/>
          </a:xfrm>
          <a:prstGeom prst="rect">
            <a:avLst/>
          </a:prstGeom>
          <a:noFill/>
        </p:spPr>
        <p:txBody>
          <a:bodyPr wrap="square" rtlCol="0">
            <a:spAutoFit/>
          </a:bodyPr>
          <a:lstStyle/>
          <a:p>
            <a:r>
              <a:rPr lang="en-US" sz="4800" dirty="0">
                <a:solidFill>
                  <a:schemeClr val="bg1"/>
                </a:solidFill>
              </a:rPr>
              <a:t>Background Research</a:t>
            </a:r>
          </a:p>
          <a:p>
            <a:r>
              <a:rPr lang="en-GB" sz="3200" b="1" dirty="0">
                <a:solidFill>
                  <a:schemeClr val="bg1"/>
                </a:solidFill>
              </a:rPr>
              <a:t>Classical Street Light:</a:t>
            </a:r>
          </a:p>
          <a:p>
            <a:r>
              <a:rPr lang="en-GB" sz="3200" dirty="0">
                <a:solidFill>
                  <a:schemeClr val="bg1"/>
                </a:solidFill>
              </a:rPr>
              <a:t>● Street lights are remain on when there is a visible spectrum</a:t>
            </a:r>
          </a:p>
          <a:p>
            <a:r>
              <a:rPr lang="en-US" sz="3200" dirty="0">
                <a:solidFill>
                  <a:schemeClr val="bg1"/>
                </a:solidFill>
              </a:rPr>
              <a:t>    </a:t>
            </a:r>
            <a:r>
              <a:rPr lang="en-GB" sz="3200" dirty="0">
                <a:solidFill>
                  <a:schemeClr val="bg1"/>
                </a:solidFill>
              </a:rPr>
              <a:t>of light.</a:t>
            </a:r>
          </a:p>
          <a:p>
            <a:r>
              <a:rPr lang="en-GB" sz="3200" dirty="0">
                <a:solidFill>
                  <a:schemeClr val="bg1"/>
                </a:solidFill>
              </a:rPr>
              <a:t>●These street lights need a manual switching operation.</a:t>
            </a:r>
          </a:p>
          <a:p>
            <a:r>
              <a:rPr lang="en-GB" sz="3200" dirty="0">
                <a:solidFill>
                  <a:schemeClr val="bg1"/>
                </a:solidFill>
              </a:rPr>
              <a:t>●These street lights are unnecessarily glowing with its full</a:t>
            </a:r>
          </a:p>
          <a:p>
            <a:r>
              <a:rPr lang="en-US" sz="3200" dirty="0">
                <a:solidFill>
                  <a:schemeClr val="bg1"/>
                </a:solidFill>
              </a:rPr>
              <a:t>   </a:t>
            </a:r>
            <a:r>
              <a:rPr lang="en-GB" sz="3200" dirty="0">
                <a:solidFill>
                  <a:schemeClr val="bg1"/>
                </a:solidFill>
              </a:rPr>
              <a:t>intensity in the absence of any activities in the street.</a:t>
            </a:r>
          </a:p>
          <a:p>
            <a:r>
              <a:rPr lang="en-GB" sz="3200" dirty="0">
                <a:solidFill>
                  <a:schemeClr val="bg1"/>
                </a:solidFill>
              </a:rPr>
              <a:t>● High power consumption and waste of energy.</a:t>
            </a:r>
          </a:p>
          <a:p>
            <a:endParaRPr lang="en-GB" dirty="0">
              <a:solidFill>
                <a:schemeClr val="bg1"/>
              </a:solidFill>
            </a:endParaRPr>
          </a:p>
          <a:p>
            <a:endParaRPr lang="en-GB" dirty="0">
              <a:solidFill>
                <a:schemeClr val="bg1"/>
              </a:solidFill>
            </a:endParaRPr>
          </a:p>
        </p:txBody>
      </p:sp>
      <p:pic>
        <p:nvPicPr>
          <p:cNvPr id="6" name="Picture 5"/>
          <p:cNvPicPr>
            <a:picLocks noChangeAspect="1"/>
          </p:cNvPicPr>
          <p:nvPr/>
        </p:nvPicPr>
        <p:blipFill>
          <a:blip r:embed="rId4"/>
          <a:stretch>
            <a:fillRect/>
          </a:stretch>
        </p:blipFill>
        <p:spPr>
          <a:xfrm>
            <a:off x="0" y="5114431"/>
            <a:ext cx="2838450" cy="1748916"/>
          </a:xfrm>
          <a:prstGeom prst="rect">
            <a:avLst/>
          </a:prstGeom>
        </p:spPr>
      </p:pic>
      <p:pic>
        <p:nvPicPr>
          <p:cNvPr id="7" name="Picture 6"/>
          <p:cNvPicPr>
            <a:picLocks noChangeAspect="1"/>
          </p:cNvPicPr>
          <p:nvPr/>
        </p:nvPicPr>
        <p:blipFill>
          <a:blip r:embed="rId5"/>
          <a:stretch>
            <a:fillRect/>
          </a:stretch>
        </p:blipFill>
        <p:spPr>
          <a:xfrm>
            <a:off x="3011035" y="5111756"/>
            <a:ext cx="3002793" cy="1746243"/>
          </a:xfrm>
          <a:prstGeom prst="rect">
            <a:avLst/>
          </a:prstGeom>
        </p:spPr>
      </p:pic>
      <p:pic>
        <p:nvPicPr>
          <p:cNvPr id="8" name="Picture 7"/>
          <p:cNvPicPr>
            <a:picLocks noChangeAspect="1"/>
          </p:cNvPicPr>
          <p:nvPr/>
        </p:nvPicPr>
        <p:blipFill>
          <a:blip r:embed="rId6"/>
          <a:stretch>
            <a:fillRect/>
          </a:stretch>
        </p:blipFill>
        <p:spPr>
          <a:xfrm>
            <a:off x="6272712" y="5111755"/>
            <a:ext cx="2887641" cy="1746244"/>
          </a:xfrm>
          <a:prstGeom prst="rect">
            <a:avLst/>
          </a:prstGeom>
        </p:spPr>
      </p:pic>
      <p:pic>
        <p:nvPicPr>
          <p:cNvPr id="9" name="Picture 8"/>
          <p:cNvPicPr>
            <a:picLocks noChangeAspect="1"/>
          </p:cNvPicPr>
          <p:nvPr/>
        </p:nvPicPr>
        <p:blipFill>
          <a:blip r:embed="rId7"/>
          <a:stretch>
            <a:fillRect/>
          </a:stretch>
        </p:blipFill>
        <p:spPr>
          <a:xfrm>
            <a:off x="9389660" y="5111756"/>
            <a:ext cx="2802339" cy="1746244"/>
          </a:xfrm>
          <a:prstGeom prst="rect">
            <a:avLst/>
          </a:prstGeom>
        </p:spPr>
      </p:pic>
    </p:spTree>
    <p:extLst>
      <p:ext uri="{BB962C8B-B14F-4D97-AF65-F5344CB8AC3E}">
        <p14:creationId xmlns:p14="http://schemas.microsoft.com/office/powerpoint/2010/main" val="1566876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055953494"/>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pic>
        <p:nvPicPr>
          <p:cNvPr id="4" name="Content Placeholder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2" name="TextBox 21"/>
          <p:cNvSpPr txBox="1"/>
          <p:nvPr/>
        </p:nvSpPr>
        <p:spPr>
          <a:xfrm>
            <a:off x="0" y="0"/>
            <a:ext cx="12192000" cy="7478970"/>
          </a:xfrm>
          <a:prstGeom prst="rect">
            <a:avLst/>
          </a:prstGeom>
          <a:noFill/>
        </p:spPr>
        <p:txBody>
          <a:bodyPr wrap="square" rtlCol="0">
            <a:spAutoFit/>
          </a:bodyPr>
          <a:lstStyle/>
          <a:p>
            <a:r>
              <a:rPr lang="en-US" sz="4800" dirty="0">
                <a:solidFill>
                  <a:schemeClr val="bg1"/>
                </a:solidFill>
              </a:rPr>
              <a:t>Some Existing Solutions</a:t>
            </a:r>
          </a:p>
          <a:p>
            <a:r>
              <a:rPr lang="en-GB" dirty="0">
                <a:solidFill>
                  <a:schemeClr val="bg1"/>
                </a:solidFill>
              </a:rPr>
              <a:t> </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b="1" dirty="0">
                <a:solidFill>
                  <a:schemeClr val="bg1"/>
                </a:solidFill>
              </a:rPr>
              <a:t>               Metal Halide </a:t>
            </a:r>
            <a:r>
              <a:rPr lang="en-US" dirty="0">
                <a:solidFill>
                  <a:schemeClr val="bg1"/>
                </a:solidFill>
              </a:rPr>
              <a:t>Street Light                                    </a:t>
            </a:r>
            <a:r>
              <a:rPr lang="en-US" b="1" dirty="0">
                <a:solidFill>
                  <a:schemeClr val="bg1"/>
                </a:solidFill>
              </a:rPr>
              <a:t>High Pressure Sodium </a:t>
            </a:r>
            <a:r>
              <a:rPr lang="en-US" dirty="0">
                <a:solidFill>
                  <a:schemeClr val="bg1"/>
                </a:solidFill>
              </a:rPr>
              <a:t>                                     </a:t>
            </a:r>
            <a:r>
              <a:rPr lang="en-US" b="1" dirty="0">
                <a:solidFill>
                  <a:schemeClr val="bg1"/>
                </a:solidFill>
              </a:rPr>
              <a:t>LED</a:t>
            </a:r>
            <a:r>
              <a:rPr lang="en-US" dirty="0">
                <a:solidFill>
                  <a:schemeClr val="bg1"/>
                </a:solidFill>
              </a:rPr>
              <a:t> Street Light</a:t>
            </a:r>
          </a:p>
          <a:p>
            <a:r>
              <a:rPr lang="en-US" dirty="0">
                <a:solidFill>
                  <a:schemeClr val="bg1"/>
                </a:solidFill>
              </a:rPr>
              <a:t>                                                                                                        Street Light</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t>
            </a:r>
            <a:r>
              <a:rPr lang="en-US" b="1" dirty="0">
                <a:solidFill>
                  <a:schemeClr val="bg1"/>
                </a:solidFill>
              </a:rPr>
              <a:t>Laser Affected</a:t>
            </a:r>
            <a:r>
              <a:rPr lang="en-US" dirty="0">
                <a:solidFill>
                  <a:schemeClr val="bg1"/>
                </a:solidFill>
              </a:rPr>
              <a:t> Street Light                               </a:t>
            </a:r>
            <a:r>
              <a:rPr lang="en-US" b="1" dirty="0">
                <a:solidFill>
                  <a:schemeClr val="bg1"/>
                </a:solidFill>
              </a:rPr>
              <a:t>Weight Affected Road</a:t>
            </a:r>
            <a:r>
              <a:rPr lang="en-US" dirty="0">
                <a:solidFill>
                  <a:schemeClr val="bg1"/>
                </a:solidFill>
              </a:rPr>
              <a:t>                                   </a:t>
            </a:r>
            <a:r>
              <a:rPr lang="en-US" b="1" dirty="0">
                <a:solidFill>
                  <a:schemeClr val="bg1"/>
                </a:solidFill>
              </a:rPr>
              <a:t>Smart Street Light</a:t>
            </a:r>
          </a:p>
          <a:p>
            <a:r>
              <a:rPr lang="en-US" dirty="0">
                <a:solidFill>
                  <a:schemeClr val="bg1"/>
                </a:solidFill>
              </a:rPr>
              <a:t>                                                                                                       Street Light</a:t>
            </a:r>
          </a:p>
          <a:p>
            <a:r>
              <a:rPr lang="en-GB" b="1" dirty="0">
                <a:solidFill>
                  <a:schemeClr val="bg1"/>
                </a:solidFill>
              </a:rPr>
              <a:t>            </a:t>
            </a:r>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23" name="Picture 22"/>
          <p:cNvPicPr>
            <a:picLocks noChangeAspect="1"/>
          </p:cNvPicPr>
          <p:nvPr/>
        </p:nvPicPr>
        <p:blipFill>
          <a:blip r:embed="rId5"/>
          <a:stretch>
            <a:fillRect/>
          </a:stretch>
        </p:blipFill>
        <p:spPr>
          <a:xfrm>
            <a:off x="838199" y="1077248"/>
            <a:ext cx="2466975" cy="1847850"/>
          </a:xfrm>
          <a:prstGeom prst="rect">
            <a:avLst/>
          </a:prstGeom>
        </p:spPr>
      </p:pic>
      <p:pic>
        <p:nvPicPr>
          <p:cNvPr id="24" name="Picture 23"/>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4865686" y="1027906"/>
            <a:ext cx="2463800" cy="1847850"/>
          </a:xfrm>
          <a:prstGeom prst="rect">
            <a:avLst/>
          </a:prstGeom>
        </p:spPr>
      </p:pic>
      <p:pic>
        <p:nvPicPr>
          <p:cNvPr id="25" name="Picture 24"/>
          <p:cNvPicPr>
            <a:picLocks noChangeAspect="1"/>
          </p:cNvPicPr>
          <p:nvPr/>
        </p:nvPicPr>
        <p:blipFill>
          <a:blip r:embed="rId8"/>
          <a:stretch>
            <a:fillRect/>
          </a:stretch>
        </p:blipFill>
        <p:spPr>
          <a:xfrm>
            <a:off x="8598692" y="1027906"/>
            <a:ext cx="2466975" cy="1847850"/>
          </a:xfrm>
          <a:prstGeom prst="rect">
            <a:avLst/>
          </a:prstGeom>
        </p:spPr>
      </p:pic>
      <p:pic>
        <p:nvPicPr>
          <p:cNvPr id="27" name="Picture 26"/>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838199" y="4198657"/>
            <a:ext cx="2619375" cy="1743075"/>
          </a:xfrm>
          <a:prstGeom prst="rect">
            <a:avLst/>
          </a:prstGeom>
        </p:spPr>
      </p:pic>
      <p:pic>
        <p:nvPicPr>
          <p:cNvPr id="28" name="Picture 27"/>
          <p:cNvPicPr>
            <a:picLocks noChangeAspect="1"/>
          </p:cNvPicPr>
          <p:nvPr/>
        </p:nvPicPr>
        <p:blipFill>
          <a:blip r:embed="rId11"/>
          <a:stretch>
            <a:fillRect/>
          </a:stretch>
        </p:blipFill>
        <p:spPr>
          <a:xfrm>
            <a:off x="4862511" y="4198657"/>
            <a:ext cx="2466975" cy="1743075"/>
          </a:xfrm>
          <a:prstGeom prst="rect">
            <a:avLst/>
          </a:prstGeom>
        </p:spPr>
      </p:pic>
      <p:pic>
        <p:nvPicPr>
          <p:cNvPr id="29" name="Picture 28"/>
          <p:cNvPicPr>
            <a:picLocks noChangeAspect="1"/>
          </p:cNvPicPr>
          <p:nvPr/>
        </p:nvPicPr>
        <p:blipFill>
          <a:blip r:embed="rId12"/>
          <a:stretch>
            <a:fillRect/>
          </a:stretch>
        </p:blipFill>
        <p:spPr>
          <a:xfrm>
            <a:off x="8668719" y="4198656"/>
            <a:ext cx="2396948" cy="1743075"/>
          </a:xfrm>
          <a:prstGeom prst="rect">
            <a:avLst/>
          </a:prstGeom>
        </p:spPr>
      </p:pic>
    </p:spTree>
    <p:extLst>
      <p:ext uri="{BB962C8B-B14F-4D97-AF65-F5344CB8AC3E}">
        <p14:creationId xmlns:p14="http://schemas.microsoft.com/office/powerpoint/2010/main" val="209104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6" name="Content Placeholder 5"/>
          <p:cNvGraphicFramePr>
            <a:graphicFrameLocks noGrp="1"/>
          </p:cNvGraphicFramePr>
          <p:nvPr>
            <p:ph idx="1"/>
          </p:nvPr>
        </p:nvGraphicFramePr>
        <p:xfrm>
          <a:off x="2918460" y="2321750"/>
          <a:ext cx="6355080" cy="3130805"/>
        </p:xfrm>
        <a:graphic>
          <a:graphicData uri="http://schemas.openxmlformats.org/drawingml/2006/table">
            <a:tbl>
              <a:tblPr firstRow="1" firstCol="1" bandRow="1">
                <a:tableStyleId>{5C22544A-7EE6-4342-B048-85BDC9FD1C3A}</a:tableStyleId>
              </a:tblPr>
              <a:tblGrid>
                <a:gridCol w="1272540">
                  <a:extLst>
                    <a:ext uri="{9D8B030D-6E8A-4147-A177-3AD203B41FA5}">
                      <a16:colId xmlns:a16="http://schemas.microsoft.com/office/drawing/2014/main" val="20000"/>
                    </a:ext>
                  </a:extLst>
                </a:gridCol>
                <a:gridCol w="988060">
                  <a:extLst>
                    <a:ext uri="{9D8B030D-6E8A-4147-A177-3AD203B41FA5}">
                      <a16:colId xmlns:a16="http://schemas.microsoft.com/office/drawing/2014/main" val="20001"/>
                    </a:ext>
                  </a:extLst>
                </a:gridCol>
                <a:gridCol w="1140460">
                  <a:extLst>
                    <a:ext uri="{9D8B030D-6E8A-4147-A177-3AD203B41FA5}">
                      <a16:colId xmlns:a16="http://schemas.microsoft.com/office/drawing/2014/main" val="20002"/>
                    </a:ext>
                  </a:extLst>
                </a:gridCol>
                <a:gridCol w="1537335">
                  <a:extLst>
                    <a:ext uri="{9D8B030D-6E8A-4147-A177-3AD203B41FA5}">
                      <a16:colId xmlns:a16="http://schemas.microsoft.com/office/drawing/2014/main" val="20003"/>
                    </a:ext>
                  </a:extLst>
                </a:gridCol>
                <a:gridCol w="732155">
                  <a:extLst>
                    <a:ext uri="{9D8B030D-6E8A-4147-A177-3AD203B41FA5}">
                      <a16:colId xmlns:a16="http://schemas.microsoft.com/office/drawing/2014/main" val="20004"/>
                    </a:ext>
                  </a:extLst>
                </a:gridCol>
                <a:gridCol w="684530">
                  <a:extLst>
                    <a:ext uri="{9D8B030D-6E8A-4147-A177-3AD203B41FA5}">
                      <a16:colId xmlns:a16="http://schemas.microsoft.com/office/drawing/2014/main" val="20005"/>
                    </a:ext>
                  </a:extLst>
                </a:gridCol>
              </a:tblGrid>
              <a:tr h="0">
                <a:tc>
                  <a:txBody>
                    <a:bodyPr/>
                    <a:lstStyle/>
                    <a:p>
                      <a:pPr algn="ctr">
                        <a:lnSpc>
                          <a:spcPct val="107000"/>
                        </a:lnSpc>
                        <a:spcAft>
                          <a:spcPts val="0"/>
                        </a:spcAft>
                      </a:pPr>
                      <a:r>
                        <a:rPr lang="en-IN" sz="1200" u="sng">
                          <a:effectLst/>
                        </a:rPr>
                        <a:t>EXISTING SOLUTIONS</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200" u="sng">
                          <a:effectLst/>
                        </a:rPr>
                        <a:t>COST</a:t>
                      </a:r>
                      <a:endParaRPr lang="en-GB" sz="1100">
                        <a:effectLst/>
                      </a:endParaRPr>
                    </a:p>
                    <a:p>
                      <a:pPr algn="ctr">
                        <a:lnSpc>
                          <a:spcPct val="107000"/>
                        </a:lnSpc>
                        <a:spcAft>
                          <a:spcPts val="0"/>
                        </a:spcAft>
                      </a:pPr>
                      <a:r>
                        <a:rPr lang="en-IN" sz="1200" u="sng">
                          <a:effectLst/>
                        </a:rPr>
                        <a:t>EFFECTIVE</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200" u="sng">
                          <a:effectLst/>
                        </a:rPr>
                        <a:t>FEASABILITY</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200" u="sng">
                          <a:effectLst/>
                        </a:rPr>
                        <a:t>EASY IN IMPLEMENTATION</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200" u="sng">
                          <a:effectLst/>
                        </a:rPr>
                        <a:t>IMPACT</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200" u="sng">
                          <a:effectLst/>
                        </a:rPr>
                        <a:t>TOTAL SCORE</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0"/>
                  </a:ext>
                </a:extLst>
              </a:tr>
              <a:tr h="0">
                <a:tc>
                  <a:txBody>
                    <a:bodyPr/>
                    <a:lstStyle/>
                    <a:p>
                      <a:pPr algn="ctr">
                        <a:lnSpc>
                          <a:spcPct val="107000"/>
                        </a:lnSpc>
                        <a:spcAft>
                          <a:spcPts val="0"/>
                        </a:spcAft>
                      </a:pPr>
                      <a:r>
                        <a:rPr lang="en-IN" sz="1400">
                          <a:effectLst/>
                        </a:rPr>
                        <a:t>NORMAL LAMPS</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5</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4</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4</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0</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13/20</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1"/>
                  </a:ext>
                </a:extLst>
              </a:tr>
              <a:tr h="0">
                <a:tc>
                  <a:txBody>
                    <a:bodyPr/>
                    <a:lstStyle/>
                    <a:p>
                      <a:pPr algn="ctr">
                        <a:lnSpc>
                          <a:spcPct val="107000"/>
                        </a:lnSpc>
                        <a:spcAft>
                          <a:spcPts val="0"/>
                        </a:spcAft>
                      </a:pPr>
                      <a:r>
                        <a:rPr lang="en-IN" sz="1400">
                          <a:effectLst/>
                        </a:rPr>
                        <a:t>WEIGHT AFFECTED ROAD</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2</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2</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2</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3</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9/20</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2"/>
                  </a:ext>
                </a:extLst>
              </a:tr>
              <a:tr h="0">
                <a:tc>
                  <a:txBody>
                    <a:bodyPr/>
                    <a:lstStyle/>
                    <a:p>
                      <a:pPr algn="ctr">
                        <a:lnSpc>
                          <a:spcPct val="107000"/>
                        </a:lnSpc>
                        <a:spcAft>
                          <a:spcPts val="0"/>
                        </a:spcAft>
                      </a:pPr>
                      <a:r>
                        <a:rPr lang="en-IN" sz="1400">
                          <a:effectLst/>
                        </a:rPr>
                        <a:t>LAZER AFFECTED LIGHTS</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3</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2</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3</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3</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11/20</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3"/>
                  </a:ext>
                </a:extLst>
              </a:tr>
              <a:tr h="0">
                <a:tc>
                  <a:txBody>
                    <a:bodyPr/>
                    <a:lstStyle/>
                    <a:p>
                      <a:pPr algn="ctr">
                        <a:lnSpc>
                          <a:spcPct val="107000"/>
                        </a:lnSpc>
                        <a:spcAft>
                          <a:spcPts val="0"/>
                        </a:spcAft>
                      </a:pPr>
                      <a:r>
                        <a:rPr lang="en-IN" sz="1400">
                          <a:effectLst/>
                        </a:rPr>
                        <a:t>NIGHT ONLY LAMPS</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4</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3</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4</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2</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13/20</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4"/>
                  </a:ext>
                </a:extLst>
              </a:tr>
              <a:tr h="0">
                <a:tc>
                  <a:txBody>
                    <a:bodyPr/>
                    <a:lstStyle/>
                    <a:p>
                      <a:pPr algn="ctr">
                        <a:lnSpc>
                          <a:spcPct val="107000"/>
                        </a:lnSpc>
                        <a:spcAft>
                          <a:spcPts val="0"/>
                        </a:spcAft>
                      </a:pPr>
                      <a:r>
                        <a:rPr lang="en-IN" sz="1400">
                          <a:effectLst/>
                        </a:rPr>
                        <a:t>SMART LIGHTENING</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3</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4</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4</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5</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dirty="0">
                          <a:effectLst/>
                        </a:rPr>
                        <a:t>16/20</a:t>
                      </a:r>
                      <a:endParaRPr lang="en-GB"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5"/>
                  </a:ext>
                </a:extLst>
              </a:tr>
            </a:tbl>
          </a:graphicData>
        </a:graphic>
      </p:graphicFrame>
      <p:sp>
        <p:nvSpPr>
          <p:cNvPr id="4" name="TextBox 3"/>
          <p:cNvSpPr txBox="1"/>
          <p:nvPr/>
        </p:nvSpPr>
        <p:spPr>
          <a:xfrm>
            <a:off x="0" y="0"/>
            <a:ext cx="12192000" cy="3847207"/>
          </a:xfrm>
          <a:prstGeom prst="rect">
            <a:avLst/>
          </a:prstGeom>
          <a:noFill/>
        </p:spPr>
        <p:txBody>
          <a:bodyPr wrap="square" rtlCol="0">
            <a:spAutoFit/>
          </a:bodyPr>
          <a:lstStyle/>
          <a:p>
            <a:r>
              <a:rPr lang="en-US" sz="4800" dirty="0">
                <a:solidFill>
                  <a:schemeClr val="bg1"/>
                </a:solidFill>
              </a:rPr>
              <a:t>What Is An Smart Street Light</a:t>
            </a:r>
          </a:p>
          <a:p>
            <a:endParaRPr lang="en-GB" sz="2800" b="1" dirty="0">
              <a:solidFill>
                <a:schemeClr val="bg1"/>
              </a:solidFill>
            </a:endParaRPr>
          </a:p>
          <a:p>
            <a:endParaRPr lang="en-GB" sz="2800" b="1" dirty="0">
              <a:solidFill>
                <a:schemeClr val="bg1"/>
              </a:solidFill>
            </a:endParaRPr>
          </a:p>
          <a:p>
            <a:r>
              <a:rPr lang="en-GB" sz="2800" b="1" dirty="0">
                <a:solidFill>
                  <a:schemeClr val="bg1"/>
                </a:solidFill>
              </a:rPr>
              <a:t>Intelligent street</a:t>
            </a:r>
            <a:r>
              <a:rPr lang="en-GB" sz="2800" dirty="0">
                <a:solidFill>
                  <a:schemeClr val="bg1"/>
                </a:solidFill>
              </a:rPr>
              <a:t> lighting refers to public </a:t>
            </a:r>
            <a:r>
              <a:rPr lang="en-GB" sz="2800" b="1" dirty="0">
                <a:solidFill>
                  <a:schemeClr val="bg1"/>
                </a:solidFill>
              </a:rPr>
              <a:t>street</a:t>
            </a:r>
            <a:r>
              <a:rPr lang="en-GB" sz="2800" dirty="0">
                <a:solidFill>
                  <a:schemeClr val="bg1"/>
                </a:solidFill>
              </a:rPr>
              <a:t> lighting that adapts to movement by pedestrians, cyclists and cars. </a:t>
            </a:r>
            <a:r>
              <a:rPr lang="en-GB" sz="2800" b="1" dirty="0">
                <a:solidFill>
                  <a:schemeClr val="bg1"/>
                </a:solidFill>
              </a:rPr>
              <a:t>Intelligent street</a:t>
            </a:r>
            <a:r>
              <a:rPr lang="en-GB" sz="2800" dirty="0">
                <a:solidFill>
                  <a:schemeClr val="bg1"/>
                </a:solidFill>
              </a:rPr>
              <a:t> lighting, also referred to as adaptive </a:t>
            </a:r>
            <a:r>
              <a:rPr lang="en-GB" sz="2800" b="1" dirty="0">
                <a:solidFill>
                  <a:schemeClr val="bg1"/>
                </a:solidFill>
              </a:rPr>
              <a:t>street</a:t>
            </a:r>
            <a:r>
              <a:rPr lang="en-GB" sz="2800" dirty="0">
                <a:solidFill>
                  <a:schemeClr val="bg1"/>
                </a:solidFill>
              </a:rPr>
              <a:t> lighting, dims when no activity is detected, but brightens when movement is detected. It also detects the FOG level in the environment, then triggers the lamp in bright yellow colour. </a:t>
            </a:r>
          </a:p>
        </p:txBody>
      </p:sp>
      <p:pic>
        <p:nvPicPr>
          <p:cNvPr id="5" name="Content Placeholder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Rectangle 1"/>
          <p:cNvSpPr>
            <a:spLocks noChangeArrowheads="1"/>
          </p:cNvSpPr>
          <p:nvPr/>
        </p:nvSpPr>
        <p:spPr bwMode="auto">
          <a:xfrm>
            <a:off x="2917825" y="23225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9" name="Table 8"/>
          <p:cNvGraphicFramePr>
            <a:graphicFrameLocks noGrp="1"/>
          </p:cNvGraphicFramePr>
          <p:nvPr>
            <p:extLst>
              <p:ext uri="{D42A27DB-BD31-4B8C-83A1-F6EECF244321}">
                <p14:modId xmlns:p14="http://schemas.microsoft.com/office/powerpoint/2010/main" val="2198663753"/>
              </p:ext>
            </p:extLst>
          </p:nvPr>
        </p:nvGraphicFramePr>
        <p:xfrm>
          <a:off x="464235" y="1525403"/>
          <a:ext cx="11353799" cy="5008098"/>
        </p:xfrm>
        <a:graphic>
          <a:graphicData uri="http://schemas.openxmlformats.org/drawingml/2006/table">
            <a:tbl>
              <a:tblPr firstRow="1" firstCol="1" bandRow="1">
                <a:tableStyleId>{5C22544A-7EE6-4342-B048-85BDC9FD1C3A}</a:tableStyleId>
              </a:tblPr>
              <a:tblGrid>
                <a:gridCol w="2273483">
                  <a:extLst>
                    <a:ext uri="{9D8B030D-6E8A-4147-A177-3AD203B41FA5}">
                      <a16:colId xmlns:a16="http://schemas.microsoft.com/office/drawing/2014/main" val="20000"/>
                    </a:ext>
                  </a:extLst>
                </a:gridCol>
                <a:gridCol w="1765239">
                  <a:extLst>
                    <a:ext uri="{9D8B030D-6E8A-4147-A177-3AD203B41FA5}">
                      <a16:colId xmlns:a16="http://schemas.microsoft.com/office/drawing/2014/main" val="20001"/>
                    </a:ext>
                  </a:extLst>
                </a:gridCol>
                <a:gridCol w="2037512">
                  <a:extLst>
                    <a:ext uri="{9D8B030D-6E8A-4147-A177-3AD203B41FA5}">
                      <a16:colId xmlns:a16="http://schemas.microsoft.com/office/drawing/2014/main" val="20002"/>
                    </a:ext>
                  </a:extLst>
                </a:gridCol>
                <a:gridCol w="2746557">
                  <a:extLst>
                    <a:ext uri="{9D8B030D-6E8A-4147-A177-3AD203B41FA5}">
                      <a16:colId xmlns:a16="http://schemas.microsoft.com/office/drawing/2014/main" val="20003"/>
                    </a:ext>
                  </a:extLst>
                </a:gridCol>
                <a:gridCol w="1308046">
                  <a:extLst>
                    <a:ext uri="{9D8B030D-6E8A-4147-A177-3AD203B41FA5}">
                      <a16:colId xmlns:a16="http://schemas.microsoft.com/office/drawing/2014/main" val="20004"/>
                    </a:ext>
                  </a:extLst>
                </a:gridCol>
                <a:gridCol w="1222962">
                  <a:extLst>
                    <a:ext uri="{9D8B030D-6E8A-4147-A177-3AD203B41FA5}">
                      <a16:colId xmlns:a16="http://schemas.microsoft.com/office/drawing/2014/main" val="20005"/>
                    </a:ext>
                  </a:extLst>
                </a:gridCol>
              </a:tblGrid>
              <a:tr h="624084">
                <a:tc>
                  <a:txBody>
                    <a:bodyPr/>
                    <a:lstStyle/>
                    <a:p>
                      <a:pPr algn="ctr">
                        <a:lnSpc>
                          <a:spcPct val="107000"/>
                        </a:lnSpc>
                        <a:spcAft>
                          <a:spcPts val="0"/>
                        </a:spcAft>
                      </a:pPr>
                      <a:r>
                        <a:rPr lang="en-IN" sz="1200" u="sng" dirty="0">
                          <a:effectLst/>
                        </a:rPr>
                        <a:t>EXISTING SOLUTIONS</a:t>
                      </a:r>
                      <a:endParaRPr lang="en-GB"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200" u="sng" dirty="0">
                          <a:effectLst/>
                        </a:rPr>
                        <a:t>COST</a:t>
                      </a:r>
                      <a:endParaRPr lang="en-GB" sz="1100" dirty="0">
                        <a:effectLst/>
                      </a:endParaRPr>
                    </a:p>
                    <a:p>
                      <a:pPr algn="ctr">
                        <a:lnSpc>
                          <a:spcPct val="107000"/>
                        </a:lnSpc>
                        <a:spcAft>
                          <a:spcPts val="0"/>
                        </a:spcAft>
                      </a:pPr>
                      <a:r>
                        <a:rPr lang="en-IN" sz="1200" u="sng" dirty="0">
                          <a:effectLst/>
                        </a:rPr>
                        <a:t>EFFECTIVE</a:t>
                      </a:r>
                      <a:endParaRPr lang="en-GB"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200" u="sng">
                          <a:effectLst/>
                        </a:rPr>
                        <a:t>FEASABILITY</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200" u="sng">
                          <a:effectLst/>
                        </a:rPr>
                        <a:t>EASY IN IMPLEMENTATION</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200" u="sng">
                          <a:effectLst/>
                        </a:rPr>
                        <a:t>IMPACT</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200" u="sng">
                          <a:effectLst/>
                        </a:rPr>
                        <a:t>TOTAL SCORE</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0"/>
                  </a:ext>
                </a:extLst>
              </a:tr>
              <a:tr h="727926">
                <a:tc>
                  <a:txBody>
                    <a:bodyPr/>
                    <a:lstStyle/>
                    <a:p>
                      <a:pPr algn="ctr">
                        <a:lnSpc>
                          <a:spcPct val="107000"/>
                        </a:lnSpc>
                        <a:spcAft>
                          <a:spcPts val="0"/>
                        </a:spcAft>
                      </a:pPr>
                      <a:r>
                        <a:rPr lang="en-IN" sz="1400" dirty="0">
                          <a:effectLst/>
                          <a:latin typeface="+mn-lt"/>
                          <a:ea typeface="+mn-ea"/>
                          <a:cs typeface="+mn-cs"/>
                        </a:rPr>
                        <a:t>SODIUM</a:t>
                      </a:r>
                      <a:r>
                        <a:rPr lang="en-IN" sz="1400" baseline="0" dirty="0">
                          <a:effectLst/>
                          <a:latin typeface="+mn-lt"/>
                          <a:ea typeface="+mn-ea"/>
                          <a:cs typeface="+mn-cs"/>
                        </a:rPr>
                        <a:t> LAMPS</a:t>
                      </a:r>
                      <a:endParaRPr lang="en-GB"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5</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dirty="0">
                          <a:effectLst/>
                        </a:rPr>
                        <a:t>4</a:t>
                      </a:r>
                      <a:endParaRPr lang="en-GB"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4</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0</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13/20</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1"/>
                  </a:ext>
                </a:extLst>
              </a:tr>
              <a:tr h="1100118">
                <a:tc>
                  <a:txBody>
                    <a:bodyPr/>
                    <a:lstStyle/>
                    <a:p>
                      <a:pPr algn="ctr">
                        <a:lnSpc>
                          <a:spcPct val="107000"/>
                        </a:lnSpc>
                        <a:spcAft>
                          <a:spcPts val="0"/>
                        </a:spcAft>
                      </a:pPr>
                      <a:r>
                        <a:rPr lang="en-IN" sz="1400" dirty="0">
                          <a:effectLst/>
                        </a:rPr>
                        <a:t>WEIGHT AFFECTED ROAD</a:t>
                      </a:r>
                      <a:endParaRPr lang="en-GB"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2</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2</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2</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3</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9/20</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2"/>
                  </a:ext>
                </a:extLst>
              </a:tr>
              <a:tr h="1100118">
                <a:tc>
                  <a:txBody>
                    <a:bodyPr/>
                    <a:lstStyle/>
                    <a:p>
                      <a:pPr algn="ctr">
                        <a:lnSpc>
                          <a:spcPct val="107000"/>
                        </a:lnSpc>
                        <a:spcAft>
                          <a:spcPts val="0"/>
                        </a:spcAft>
                      </a:pPr>
                      <a:r>
                        <a:rPr lang="en-IN" sz="1400" dirty="0">
                          <a:effectLst/>
                        </a:rPr>
                        <a:t>LAZER AFFECTED LIGHTS</a:t>
                      </a:r>
                      <a:endParaRPr lang="en-GB"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3</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2</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3</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3</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11/20</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3"/>
                  </a:ext>
                </a:extLst>
              </a:tr>
              <a:tr h="727926">
                <a:tc>
                  <a:txBody>
                    <a:bodyPr/>
                    <a:lstStyle/>
                    <a:p>
                      <a:pPr algn="ctr">
                        <a:lnSpc>
                          <a:spcPct val="107000"/>
                        </a:lnSpc>
                        <a:spcAft>
                          <a:spcPts val="0"/>
                        </a:spcAft>
                      </a:pPr>
                      <a:r>
                        <a:rPr lang="en-IN" sz="1400" baseline="0" dirty="0">
                          <a:effectLst/>
                        </a:rPr>
                        <a:t> LED </a:t>
                      </a:r>
                      <a:r>
                        <a:rPr lang="en-IN" sz="1400" dirty="0">
                          <a:effectLst/>
                        </a:rPr>
                        <a:t>LAMPS</a:t>
                      </a:r>
                      <a:endParaRPr lang="en-GB"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4</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3</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4</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2</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13/20</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4"/>
                  </a:ext>
                </a:extLst>
              </a:tr>
              <a:tr h="727926">
                <a:tc>
                  <a:txBody>
                    <a:bodyPr/>
                    <a:lstStyle/>
                    <a:p>
                      <a:pPr algn="ctr">
                        <a:lnSpc>
                          <a:spcPct val="107000"/>
                        </a:lnSpc>
                        <a:spcAft>
                          <a:spcPts val="0"/>
                        </a:spcAft>
                      </a:pPr>
                      <a:r>
                        <a:rPr lang="en-IN" sz="1400" dirty="0">
                          <a:effectLst/>
                        </a:rPr>
                        <a:t>SMART LIGHTENING</a:t>
                      </a:r>
                      <a:endParaRPr lang="en-GB"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3</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4</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4</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a:effectLst/>
                        </a:rPr>
                        <a:t>5</a:t>
                      </a:r>
                      <a:endParaRPr lang="en-GB"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0"/>
                        </a:spcAft>
                      </a:pPr>
                      <a:r>
                        <a:rPr lang="en-IN" sz="1400" dirty="0">
                          <a:effectLst/>
                        </a:rPr>
                        <a:t>16/20</a:t>
                      </a:r>
                      <a:endParaRPr lang="en-GB"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05"/>
                  </a:ext>
                </a:extLst>
              </a:tr>
            </a:tbl>
          </a:graphicData>
        </a:graphic>
      </p:graphicFrame>
      <p:sp>
        <p:nvSpPr>
          <p:cNvPr id="10" name="Rectangle 2"/>
          <p:cNvSpPr>
            <a:spLocks noChangeArrowheads="1"/>
          </p:cNvSpPr>
          <p:nvPr/>
        </p:nvSpPr>
        <p:spPr bwMode="auto">
          <a:xfrm>
            <a:off x="-2681140" y="2209357"/>
            <a:ext cx="21781871" cy="570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sp>
        <p:nvSpPr>
          <p:cNvPr id="11" name="TextBox 10"/>
          <p:cNvSpPr txBox="1"/>
          <p:nvPr/>
        </p:nvSpPr>
        <p:spPr>
          <a:xfrm>
            <a:off x="182880" y="182880"/>
            <a:ext cx="10649243" cy="769441"/>
          </a:xfrm>
          <a:prstGeom prst="rect">
            <a:avLst/>
          </a:prstGeom>
          <a:noFill/>
        </p:spPr>
        <p:txBody>
          <a:bodyPr wrap="square" rtlCol="0">
            <a:spAutoFit/>
          </a:bodyPr>
          <a:lstStyle/>
          <a:p>
            <a:r>
              <a:rPr lang="en-US" sz="4400" dirty="0">
                <a:solidFill>
                  <a:schemeClr val="bg1"/>
                </a:solidFill>
              </a:rPr>
              <a:t>            Evaluation Based On Decision Matrix</a:t>
            </a:r>
            <a:endParaRPr lang="en-GB" sz="4400" dirty="0">
              <a:solidFill>
                <a:schemeClr val="bg1"/>
              </a:solidFill>
            </a:endParaRPr>
          </a:p>
        </p:txBody>
      </p:sp>
    </p:spTree>
    <p:extLst>
      <p:ext uri="{BB962C8B-B14F-4D97-AF65-F5344CB8AC3E}">
        <p14:creationId xmlns:p14="http://schemas.microsoft.com/office/powerpoint/2010/main" val="17792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Content Placeholder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5" name="TextBox 4"/>
          <p:cNvSpPr txBox="1"/>
          <p:nvPr/>
        </p:nvSpPr>
        <p:spPr>
          <a:xfrm>
            <a:off x="-1" y="0"/>
            <a:ext cx="12191999" cy="7201972"/>
          </a:xfrm>
          <a:prstGeom prst="rect">
            <a:avLst/>
          </a:prstGeom>
          <a:noFill/>
        </p:spPr>
        <p:txBody>
          <a:bodyPr wrap="square" rtlCol="0">
            <a:spAutoFit/>
          </a:bodyPr>
          <a:lstStyle/>
          <a:p>
            <a:r>
              <a:rPr lang="en-US" sz="4800" dirty="0">
                <a:solidFill>
                  <a:schemeClr val="bg1"/>
                </a:solidFill>
              </a:rPr>
              <a:t>Components Used</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Passive Infrared                                           Light Dependent                                           Color Sensor</a:t>
            </a:r>
          </a:p>
          <a:p>
            <a:r>
              <a:rPr lang="en-US" dirty="0">
                <a:solidFill>
                  <a:schemeClr val="bg1"/>
                </a:solidFill>
              </a:rPr>
              <a:t>                                    Sensor                                                           Resistor            </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t>
            </a:r>
            <a:r>
              <a:rPr lang="en-US" dirty="0" err="1">
                <a:solidFill>
                  <a:schemeClr val="bg1"/>
                </a:solidFill>
              </a:rPr>
              <a:t>Arduino</a:t>
            </a:r>
            <a:r>
              <a:rPr lang="en-US" dirty="0">
                <a:solidFill>
                  <a:schemeClr val="bg1"/>
                </a:solidFill>
              </a:rPr>
              <a:t> UNO                                              Light Emitting                                                  12V DC Adapter</a:t>
            </a:r>
          </a:p>
          <a:p>
            <a:r>
              <a:rPr lang="en-US" dirty="0">
                <a:solidFill>
                  <a:schemeClr val="bg1"/>
                </a:solidFill>
              </a:rPr>
              <a:t>                            Microcontroller                                                  Diode</a:t>
            </a:r>
          </a:p>
          <a:p>
            <a:endParaRPr lang="en-US" dirty="0">
              <a:solidFill>
                <a:schemeClr val="bg1"/>
              </a:solidFill>
            </a:endParaRPr>
          </a:p>
        </p:txBody>
      </p:sp>
      <p:pic>
        <p:nvPicPr>
          <p:cNvPr id="6" name="Picture 5"/>
          <p:cNvPicPr>
            <a:picLocks noChangeAspect="1"/>
          </p:cNvPicPr>
          <p:nvPr/>
        </p:nvPicPr>
        <p:blipFill>
          <a:blip r:embed="rId4"/>
          <a:stretch>
            <a:fillRect/>
          </a:stretch>
        </p:blipFill>
        <p:spPr>
          <a:xfrm>
            <a:off x="1320985" y="1027906"/>
            <a:ext cx="2143125" cy="2143125"/>
          </a:xfrm>
          <a:prstGeom prst="rect">
            <a:avLst/>
          </a:prstGeom>
        </p:spPr>
      </p:pic>
      <p:pic>
        <p:nvPicPr>
          <p:cNvPr id="7" name="Picture 6"/>
          <p:cNvPicPr>
            <a:picLocks noChangeAspect="1"/>
          </p:cNvPicPr>
          <p:nvPr/>
        </p:nvPicPr>
        <p:blipFill>
          <a:blip r:embed="rId5"/>
          <a:stretch>
            <a:fillRect/>
          </a:stretch>
        </p:blipFill>
        <p:spPr>
          <a:xfrm>
            <a:off x="5024436" y="1027906"/>
            <a:ext cx="2143125" cy="2099470"/>
          </a:xfrm>
          <a:prstGeom prst="rect">
            <a:avLst/>
          </a:prstGeom>
        </p:spPr>
      </p:pic>
      <p:pic>
        <p:nvPicPr>
          <p:cNvPr id="8" name="Picture 7"/>
          <p:cNvPicPr>
            <a:picLocks noChangeAspect="1"/>
          </p:cNvPicPr>
          <p:nvPr/>
        </p:nvPicPr>
        <p:blipFill>
          <a:blip r:embed="rId6"/>
          <a:stretch>
            <a:fillRect/>
          </a:stretch>
        </p:blipFill>
        <p:spPr>
          <a:xfrm>
            <a:off x="8708197" y="1033035"/>
            <a:ext cx="2143125" cy="2094340"/>
          </a:xfrm>
          <a:prstGeom prst="rect">
            <a:avLst/>
          </a:prstGeom>
        </p:spPr>
      </p:pic>
      <p:pic>
        <p:nvPicPr>
          <p:cNvPr id="9" name="Picture 8"/>
          <p:cNvPicPr>
            <a:picLocks noChangeAspect="1"/>
          </p:cNvPicPr>
          <p:nvPr/>
        </p:nvPicPr>
        <p:blipFill>
          <a:blip r:embed="rId7"/>
          <a:stretch>
            <a:fillRect/>
          </a:stretch>
        </p:blipFill>
        <p:spPr>
          <a:xfrm>
            <a:off x="1281607" y="4044944"/>
            <a:ext cx="2182503" cy="1990028"/>
          </a:xfrm>
          <a:prstGeom prst="rect">
            <a:avLst/>
          </a:prstGeom>
        </p:spPr>
      </p:pic>
      <p:pic>
        <p:nvPicPr>
          <p:cNvPr id="10" name="Picture 9"/>
          <p:cNvPicPr>
            <a:picLocks noChangeAspect="1"/>
          </p:cNvPicPr>
          <p:nvPr/>
        </p:nvPicPr>
        <p:blipFill>
          <a:blip r:embed="rId8"/>
          <a:stretch>
            <a:fillRect/>
          </a:stretch>
        </p:blipFill>
        <p:spPr>
          <a:xfrm>
            <a:off x="8706170" y="4044944"/>
            <a:ext cx="2145152" cy="1933575"/>
          </a:xfrm>
          <a:prstGeom prst="rect">
            <a:avLst/>
          </a:prstGeom>
        </p:spPr>
      </p:pic>
      <p:pic>
        <p:nvPicPr>
          <p:cNvPr id="11" name="Picture 10"/>
          <p:cNvPicPr>
            <a:picLocks noChangeAspect="1"/>
          </p:cNvPicPr>
          <p:nvPr/>
        </p:nvPicPr>
        <p:blipFill>
          <a:blip r:embed="rId9"/>
          <a:stretch>
            <a:fillRect/>
          </a:stretch>
        </p:blipFill>
        <p:spPr>
          <a:xfrm>
            <a:off x="5002719" y="4044944"/>
            <a:ext cx="2164842" cy="1990028"/>
          </a:xfrm>
          <a:prstGeom prst="rect">
            <a:avLst/>
          </a:prstGeom>
        </p:spPr>
      </p:pic>
    </p:spTree>
    <p:extLst>
      <p:ext uri="{BB962C8B-B14F-4D97-AF65-F5344CB8AC3E}">
        <p14:creationId xmlns:p14="http://schemas.microsoft.com/office/powerpoint/2010/main" val="23674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Content Placeholder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5" name="TextBox 4"/>
          <p:cNvSpPr txBox="1"/>
          <p:nvPr/>
        </p:nvSpPr>
        <p:spPr>
          <a:xfrm>
            <a:off x="0" y="0"/>
            <a:ext cx="12191999" cy="7755969"/>
          </a:xfrm>
          <a:prstGeom prst="rect">
            <a:avLst/>
          </a:prstGeom>
          <a:noFill/>
        </p:spPr>
        <p:txBody>
          <a:bodyPr wrap="square" rtlCol="0">
            <a:spAutoFit/>
          </a:bodyPr>
          <a:lstStyle/>
          <a:p>
            <a:r>
              <a:rPr lang="en-US" sz="4800" dirty="0">
                <a:solidFill>
                  <a:schemeClr val="bg1"/>
                </a:solidFill>
              </a:rPr>
              <a:t>Working Of These Components</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Passive Infrared                                                  Light Dependent                                                     Color Sensor</a:t>
            </a:r>
          </a:p>
          <a:p>
            <a:r>
              <a:rPr lang="en-US" dirty="0">
                <a:solidFill>
                  <a:schemeClr val="bg1"/>
                </a:solidFill>
              </a:rPr>
              <a:t>                                 Sensor                                                                  Resistor</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a:t>
            </a:r>
            <a:r>
              <a:rPr lang="en-US" dirty="0" err="1">
                <a:solidFill>
                  <a:schemeClr val="bg1"/>
                </a:solidFill>
              </a:rPr>
              <a:t>Arduino</a:t>
            </a:r>
            <a:r>
              <a:rPr lang="en-US" dirty="0">
                <a:solidFill>
                  <a:schemeClr val="bg1"/>
                </a:solidFill>
              </a:rPr>
              <a:t> UNO                                                        Light Emitting                                                     12V DC Adapter</a:t>
            </a:r>
          </a:p>
          <a:p>
            <a:r>
              <a:rPr lang="en-US" dirty="0">
                <a:solidFill>
                  <a:schemeClr val="bg1"/>
                </a:solidFill>
              </a:rPr>
              <a:t>                        Microcontroller                                                              Diode   </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6" name="Picture 5"/>
          <p:cNvPicPr>
            <a:picLocks noChangeAspect="1"/>
          </p:cNvPicPr>
          <p:nvPr/>
        </p:nvPicPr>
        <p:blipFill>
          <a:blip r:embed="rId4"/>
          <a:stretch>
            <a:fillRect/>
          </a:stretch>
        </p:blipFill>
        <p:spPr>
          <a:xfrm>
            <a:off x="1072628" y="1436428"/>
            <a:ext cx="2344572" cy="1992572"/>
          </a:xfrm>
          <a:prstGeom prst="rect">
            <a:avLst/>
          </a:prstGeom>
        </p:spPr>
      </p:pic>
      <p:pic>
        <p:nvPicPr>
          <p:cNvPr id="7" name="Picture 6"/>
          <p:cNvPicPr>
            <a:picLocks noChangeAspect="1"/>
          </p:cNvPicPr>
          <p:nvPr/>
        </p:nvPicPr>
        <p:blipFill>
          <a:blip r:embed="rId5"/>
          <a:stretch>
            <a:fillRect/>
          </a:stretch>
        </p:blipFill>
        <p:spPr>
          <a:xfrm>
            <a:off x="5145941" y="1436428"/>
            <a:ext cx="2409825" cy="1992572"/>
          </a:xfrm>
          <a:prstGeom prst="rect">
            <a:avLst/>
          </a:prstGeom>
        </p:spPr>
      </p:pic>
      <p:pic>
        <p:nvPicPr>
          <p:cNvPr id="8" name="Picture 7"/>
          <p:cNvPicPr>
            <a:picLocks noChangeAspect="1"/>
          </p:cNvPicPr>
          <p:nvPr/>
        </p:nvPicPr>
        <p:blipFill>
          <a:blip r:embed="rId6"/>
          <a:stretch>
            <a:fillRect/>
          </a:stretch>
        </p:blipFill>
        <p:spPr>
          <a:xfrm>
            <a:off x="9284508" y="1436428"/>
            <a:ext cx="2402330" cy="1992573"/>
          </a:xfrm>
          <a:prstGeom prst="rect">
            <a:avLst/>
          </a:prstGeom>
        </p:spPr>
      </p:pic>
      <p:pic>
        <p:nvPicPr>
          <p:cNvPr id="9" name="Picture 8"/>
          <p:cNvPicPr>
            <a:picLocks noChangeAspect="1"/>
          </p:cNvPicPr>
          <p:nvPr/>
        </p:nvPicPr>
        <p:blipFill>
          <a:blip r:embed="rId7"/>
          <a:stretch>
            <a:fillRect/>
          </a:stretch>
        </p:blipFill>
        <p:spPr>
          <a:xfrm>
            <a:off x="1054784" y="4138284"/>
            <a:ext cx="2344572" cy="2038679"/>
          </a:xfrm>
          <a:prstGeom prst="rect">
            <a:avLst/>
          </a:prstGeom>
        </p:spPr>
      </p:pic>
      <p:pic>
        <p:nvPicPr>
          <p:cNvPr id="10" name="Picture 9"/>
          <p:cNvPicPr>
            <a:picLocks noChangeAspect="1"/>
          </p:cNvPicPr>
          <p:nvPr/>
        </p:nvPicPr>
        <p:blipFill>
          <a:blip r:embed="rId8"/>
          <a:stretch>
            <a:fillRect/>
          </a:stretch>
        </p:blipFill>
        <p:spPr>
          <a:xfrm>
            <a:off x="5145941" y="4138284"/>
            <a:ext cx="2409825" cy="2038679"/>
          </a:xfrm>
          <a:prstGeom prst="rect">
            <a:avLst/>
          </a:prstGeom>
        </p:spPr>
      </p:pic>
      <p:pic>
        <p:nvPicPr>
          <p:cNvPr id="11" name="Picture 10"/>
          <p:cNvPicPr>
            <a:picLocks noChangeAspect="1"/>
          </p:cNvPicPr>
          <p:nvPr/>
        </p:nvPicPr>
        <p:blipFill>
          <a:blip r:embed="rId9"/>
          <a:stretch>
            <a:fillRect/>
          </a:stretch>
        </p:blipFill>
        <p:spPr>
          <a:xfrm>
            <a:off x="9302351" y="4108262"/>
            <a:ext cx="2384487" cy="2040149"/>
          </a:xfrm>
          <a:prstGeom prst="rect">
            <a:avLst/>
          </a:prstGeom>
        </p:spPr>
      </p:pic>
    </p:spTree>
    <p:extLst>
      <p:ext uri="{BB962C8B-B14F-4D97-AF65-F5344CB8AC3E}">
        <p14:creationId xmlns:p14="http://schemas.microsoft.com/office/powerpoint/2010/main" val="4019713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5" name="TextBox 4"/>
          <p:cNvSpPr txBox="1"/>
          <p:nvPr/>
        </p:nvSpPr>
        <p:spPr>
          <a:xfrm>
            <a:off x="100084" y="0"/>
            <a:ext cx="12091916" cy="6740307"/>
          </a:xfrm>
          <a:prstGeom prst="rect">
            <a:avLst/>
          </a:prstGeom>
          <a:noFill/>
        </p:spPr>
        <p:txBody>
          <a:bodyPr wrap="square" rtlCol="0">
            <a:spAutoFit/>
          </a:bodyPr>
          <a:lstStyle/>
          <a:p>
            <a:r>
              <a:rPr lang="en-US" sz="4800" dirty="0">
                <a:solidFill>
                  <a:schemeClr val="bg1"/>
                </a:solidFill>
              </a:rPr>
              <a:t>Circuit Diagram </a:t>
            </a:r>
          </a:p>
          <a:p>
            <a:endParaRPr lang="en-US" sz="3200" dirty="0">
              <a:solidFill>
                <a:schemeClr val="bg1"/>
              </a:solidFill>
            </a:endParaRPr>
          </a:p>
          <a:p>
            <a:endParaRPr lang="en-US" sz="4800" dirty="0">
              <a:solidFill>
                <a:schemeClr val="bg1"/>
              </a:solidFill>
            </a:endParaRPr>
          </a:p>
          <a:p>
            <a:endParaRPr lang="en-US" sz="4800" dirty="0">
              <a:solidFill>
                <a:schemeClr val="bg1"/>
              </a:solidFill>
            </a:endParaRPr>
          </a:p>
          <a:p>
            <a:endParaRPr lang="en-US" sz="4800" dirty="0">
              <a:solidFill>
                <a:schemeClr val="bg1"/>
              </a:solidFill>
            </a:endParaRPr>
          </a:p>
          <a:p>
            <a:endParaRPr lang="en-US" sz="4800" dirty="0">
              <a:solidFill>
                <a:schemeClr val="bg1"/>
              </a:solidFill>
            </a:endParaRPr>
          </a:p>
          <a:p>
            <a:endParaRPr lang="en-US" sz="4800" dirty="0">
              <a:solidFill>
                <a:schemeClr val="bg1"/>
              </a:solidFill>
            </a:endParaRPr>
          </a:p>
          <a:p>
            <a:endParaRPr lang="en-US" sz="4800" dirty="0">
              <a:solidFill>
                <a:schemeClr val="bg1"/>
              </a:solidFill>
            </a:endParaRPr>
          </a:p>
          <a:p>
            <a:endParaRPr lang="en-GB" sz="4800" dirty="0">
              <a:solidFill>
                <a:schemeClr val="bg1"/>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19439" y="481899"/>
            <a:ext cx="5720981" cy="6359858"/>
          </a:xfrm>
          <a:prstGeom prst="rect">
            <a:avLst/>
          </a:prstGeom>
        </p:spPr>
      </p:pic>
      <p:pic>
        <p:nvPicPr>
          <p:cNvPr id="1026" name="Picture 2" descr="Image result for circuit diagram to connect colour sensor with ardui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9940" y="801338"/>
            <a:ext cx="5732059" cy="5720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30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1088</TotalTime>
  <Words>752</Words>
  <Application>Microsoft Office PowerPoint</Application>
  <PresentationFormat>Widescreen</PresentationFormat>
  <Paragraphs>269</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STREET LIGHT</dc:title>
  <dc:creator>Windows User</dc:creator>
  <cp:lastModifiedBy>Aryan Garg</cp:lastModifiedBy>
  <cp:revision>48</cp:revision>
  <dcterms:created xsi:type="dcterms:W3CDTF">2019-12-27T05:50:29Z</dcterms:created>
  <dcterms:modified xsi:type="dcterms:W3CDTF">2020-07-30T19:47:48Z</dcterms:modified>
</cp:coreProperties>
</file>